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7" r:id="rId1"/>
  </p:sldMasterIdLst>
  <p:sldIdLst>
    <p:sldId id="256" r:id="rId2"/>
    <p:sldId id="289" r:id="rId3"/>
    <p:sldId id="290" r:id="rId4"/>
    <p:sldId id="265" r:id="rId5"/>
    <p:sldId id="277" r:id="rId6"/>
    <p:sldId id="292" r:id="rId7"/>
    <p:sldId id="295" r:id="rId8"/>
    <p:sldId id="268" r:id="rId9"/>
    <p:sldId id="270" r:id="rId10"/>
    <p:sldId id="293" r:id="rId11"/>
    <p:sldId id="296" r:id="rId12"/>
    <p:sldId id="297" r:id="rId13"/>
    <p:sldId id="294" r:id="rId14"/>
    <p:sldId id="263" r:id="rId15"/>
    <p:sldId id="273" r:id="rId16"/>
    <p:sldId id="279" r:id="rId17"/>
    <p:sldId id="284" r:id="rId18"/>
    <p:sldId id="299" r:id="rId19"/>
    <p:sldId id="298" r:id="rId20"/>
    <p:sldId id="304" r:id="rId21"/>
    <p:sldId id="300" r:id="rId22"/>
    <p:sldId id="301" r:id="rId23"/>
    <p:sldId id="302" r:id="rId24"/>
    <p:sldId id="303" r:id="rId25"/>
    <p:sldId id="305" r:id="rId26"/>
    <p:sldId id="306" r:id="rId27"/>
    <p:sldId id="307" r:id="rId28"/>
    <p:sldId id="308"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2" d="100"/>
          <a:sy n="82" d="100"/>
        </p:scale>
        <p:origin x="581"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2DF614-27EF-4911-8696-46757C5BDA5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D6A409F9-6FA0-4019-B90E-730E79CEBB77}" type="pres">
      <dgm:prSet presAssocID="{C42DF614-27EF-4911-8696-46757C5BDA56}" presName="hierChild1" presStyleCnt="0">
        <dgm:presLayoutVars>
          <dgm:orgChart val="1"/>
          <dgm:chPref val="1"/>
          <dgm:dir/>
          <dgm:animOne val="branch"/>
          <dgm:animLvl val="lvl"/>
          <dgm:resizeHandles/>
        </dgm:presLayoutVars>
      </dgm:prSet>
      <dgm:spPr/>
      <dgm:t>
        <a:bodyPr/>
        <a:lstStyle/>
        <a:p>
          <a:endParaRPr lang="tr-TR"/>
        </a:p>
      </dgm:t>
    </dgm:pt>
  </dgm:ptLst>
  <dgm:cxnLst>
    <dgm:cxn modelId="{DB9A2562-D9B3-431A-BA30-876204B5A8A5}" type="presOf" srcId="{C42DF614-27EF-4911-8696-46757C5BDA56}" destId="{D6A409F9-6FA0-4019-B90E-730E79CEBB77}" srcOrd="0"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87EE2D-1826-4460-9899-DCB7BB38B2D4}"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tr-TR"/>
        </a:p>
      </dgm:t>
    </dgm:pt>
    <dgm:pt modelId="{7AE00EE0-A0DB-48BB-A89D-588C3BF99B34}">
      <dgm:prSet phldrT="[Metin]"/>
      <dgm:spPr/>
      <dgm:t>
        <a:bodyPr/>
        <a:lstStyle/>
        <a:p>
          <a:r>
            <a:rPr lang="tr-TR" dirty="0"/>
            <a:t>İlk adımda öğrenci sınava girsin yada girmesin,5 tane yerel yerleştirme tercihi yapar.</a:t>
          </a:r>
        </a:p>
      </dgm:t>
    </dgm:pt>
    <dgm:pt modelId="{4991FC19-5603-42CF-9D3B-F71FB40BACDA}" type="parTrans" cxnId="{A1034C26-47BF-43F1-B811-1D7297735BB4}">
      <dgm:prSet/>
      <dgm:spPr/>
      <dgm:t>
        <a:bodyPr/>
        <a:lstStyle/>
        <a:p>
          <a:endParaRPr lang="tr-TR"/>
        </a:p>
      </dgm:t>
    </dgm:pt>
    <dgm:pt modelId="{8B49B8A1-6A01-4B31-831D-3078109BC499}" type="sibTrans" cxnId="{A1034C26-47BF-43F1-B811-1D7297735BB4}">
      <dgm:prSet/>
      <dgm:spPr/>
      <dgm:t>
        <a:bodyPr/>
        <a:lstStyle/>
        <a:p>
          <a:endParaRPr lang="tr-TR"/>
        </a:p>
      </dgm:t>
    </dgm:pt>
    <dgm:pt modelId="{84590BC3-4D8F-4B57-B1CA-D5A5FAABF729}">
      <dgm:prSet phldrT="[Metin]"/>
      <dgm:spPr/>
      <dgm:t>
        <a:bodyPr/>
        <a:lstStyle/>
        <a:p>
          <a:r>
            <a:rPr lang="tr-TR" dirty="0"/>
            <a:t>Bu yerel yerleştirme tercihlerinden 3 tanesi kayıt alanında olmalı ve aynı lise türünden 3’ten fazla tercih yapılamaz.</a:t>
          </a:r>
        </a:p>
      </dgm:t>
    </dgm:pt>
    <dgm:pt modelId="{B64EA0E8-7DB1-4D42-AFA6-EC6BE2CD00CB}" type="parTrans" cxnId="{687B682A-7619-4AA4-BD74-6185E6D91E79}">
      <dgm:prSet/>
      <dgm:spPr/>
      <dgm:t>
        <a:bodyPr/>
        <a:lstStyle/>
        <a:p>
          <a:endParaRPr lang="tr-TR"/>
        </a:p>
      </dgm:t>
    </dgm:pt>
    <dgm:pt modelId="{D271B3F2-6583-43A9-A58F-1DAF05855A79}" type="sibTrans" cxnId="{687B682A-7619-4AA4-BD74-6185E6D91E79}">
      <dgm:prSet/>
      <dgm:spPr/>
      <dgm:t>
        <a:bodyPr/>
        <a:lstStyle/>
        <a:p>
          <a:endParaRPr lang="tr-TR"/>
        </a:p>
      </dgm:t>
    </dgm:pt>
    <dgm:pt modelId="{1689F1DB-CDDD-480D-9ABB-D8990AA425C8}">
      <dgm:prSet phldrT="[Metin]"/>
      <dgm:spPr/>
      <dgm:t>
        <a:bodyPr/>
        <a:lstStyle/>
        <a:p>
          <a:r>
            <a:rPr lang="tr-TR" dirty="0"/>
            <a:t>Ardından öğrenci 10 tane merkezi yerleştirme ile alan okul tercihi yapar.</a:t>
          </a:r>
        </a:p>
      </dgm:t>
    </dgm:pt>
    <dgm:pt modelId="{5AB4CA0B-8B1B-4C20-BD98-032BC5E28BEA}" type="parTrans" cxnId="{FDBF7AFB-7190-4AF0-B3D9-518A185697AF}">
      <dgm:prSet/>
      <dgm:spPr/>
      <dgm:t>
        <a:bodyPr/>
        <a:lstStyle/>
        <a:p>
          <a:endParaRPr lang="tr-TR"/>
        </a:p>
      </dgm:t>
    </dgm:pt>
    <dgm:pt modelId="{9E54D353-BBFA-497B-82B8-5AA847C73E67}" type="sibTrans" cxnId="{FDBF7AFB-7190-4AF0-B3D9-518A185697AF}">
      <dgm:prSet/>
      <dgm:spPr/>
      <dgm:t>
        <a:bodyPr/>
        <a:lstStyle/>
        <a:p>
          <a:endParaRPr lang="tr-TR"/>
        </a:p>
      </dgm:t>
    </dgm:pt>
    <dgm:pt modelId="{30DA6C44-6AC2-4491-8D41-C8C9347B0655}" type="pres">
      <dgm:prSet presAssocID="{1A87EE2D-1826-4460-9899-DCB7BB38B2D4}" presName="Name0" presStyleCnt="0">
        <dgm:presLayoutVars>
          <dgm:chMax val="7"/>
          <dgm:chPref val="7"/>
          <dgm:dir/>
        </dgm:presLayoutVars>
      </dgm:prSet>
      <dgm:spPr/>
      <dgm:t>
        <a:bodyPr/>
        <a:lstStyle/>
        <a:p>
          <a:endParaRPr lang="tr-TR"/>
        </a:p>
      </dgm:t>
    </dgm:pt>
    <dgm:pt modelId="{6745B0F2-99D1-4638-B905-EB36655A27CA}" type="pres">
      <dgm:prSet presAssocID="{1A87EE2D-1826-4460-9899-DCB7BB38B2D4}" presName="Name1" presStyleCnt="0"/>
      <dgm:spPr/>
    </dgm:pt>
    <dgm:pt modelId="{AC315568-F616-4AD2-B919-C9BDCEC9C941}" type="pres">
      <dgm:prSet presAssocID="{1A87EE2D-1826-4460-9899-DCB7BB38B2D4}" presName="cycle" presStyleCnt="0"/>
      <dgm:spPr/>
    </dgm:pt>
    <dgm:pt modelId="{D6105B50-B27E-4EF5-AEB0-B75F4EA4DF7B}" type="pres">
      <dgm:prSet presAssocID="{1A87EE2D-1826-4460-9899-DCB7BB38B2D4}" presName="srcNode" presStyleLbl="node1" presStyleIdx="0" presStyleCnt="3"/>
      <dgm:spPr/>
    </dgm:pt>
    <dgm:pt modelId="{F8571BAD-0E34-420E-9A0F-5C66DD96F17F}" type="pres">
      <dgm:prSet presAssocID="{1A87EE2D-1826-4460-9899-DCB7BB38B2D4}" presName="conn" presStyleLbl="parChTrans1D2" presStyleIdx="0" presStyleCnt="1"/>
      <dgm:spPr/>
      <dgm:t>
        <a:bodyPr/>
        <a:lstStyle/>
        <a:p>
          <a:endParaRPr lang="tr-TR"/>
        </a:p>
      </dgm:t>
    </dgm:pt>
    <dgm:pt modelId="{78A37D15-6F97-48D6-A6DD-4918CCA1EF3C}" type="pres">
      <dgm:prSet presAssocID="{1A87EE2D-1826-4460-9899-DCB7BB38B2D4}" presName="extraNode" presStyleLbl="node1" presStyleIdx="0" presStyleCnt="3"/>
      <dgm:spPr/>
    </dgm:pt>
    <dgm:pt modelId="{7ADF9934-ED43-43F5-9DB4-F6575BFA6A26}" type="pres">
      <dgm:prSet presAssocID="{1A87EE2D-1826-4460-9899-DCB7BB38B2D4}" presName="dstNode" presStyleLbl="node1" presStyleIdx="0" presStyleCnt="3"/>
      <dgm:spPr/>
    </dgm:pt>
    <dgm:pt modelId="{E134247F-E3A7-4F96-AE17-6DA1D0549B0B}" type="pres">
      <dgm:prSet presAssocID="{7AE00EE0-A0DB-48BB-A89D-588C3BF99B34}" presName="text_1" presStyleLbl="node1" presStyleIdx="0" presStyleCnt="3">
        <dgm:presLayoutVars>
          <dgm:bulletEnabled val="1"/>
        </dgm:presLayoutVars>
      </dgm:prSet>
      <dgm:spPr/>
      <dgm:t>
        <a:bodyPr/>
        <a:lstStyle/>
        <a:p>
          <a:endParaRPr lang="tr-TR"/>
        </a:p>
      </dgm:t>
    </dgm:pt>
    <dgm:pt modelId="{9E1B8F3A-C979-42A4-BCAB-D7667C9510D6}" type="pres">
      <dgm:prSet presAssocID="{7AE00EE0-A0DB-48BB-A89D-588C3BF99B34}" presName="accent_1" presStyleCnt="0"/>
      <dgm:spPr/>
    </dgm:pt>
    <dgm:pt modelId="{E53AE235-ACA1-4F04-801E-294C539F5B13}" type="pres">
      <dgm:prSet presAssocID="{7AE00EE0-A0DB-48BB-A89D-588C3BF99B34}" presName="accentRepeatNode" presStyleLbl="solidFgAcc1" presStyleIdx="0" presStyleCnt="3"/>
      <dgm:spPr/>
    </dgm:pt>
    <dgm:pt modelId="{06AD3053-154F-4299-9F8E-59796CAAF89F}" type="pres">
      <dgm:prSet presAssocID="{84590BC3-4D8F-4B57-B1CA-D5A5FAABF729}" presName="text_2" presStyleLbl="node1" presStyleIdx="1" presStyleCnt="3">
        <dgm:presLayoutVars>
          <dgm:bulletEnabled val="1"/>
        </dgm:presLayoutVars>
      </dgm:prSet>
      <dgm:spPr/>
      <dgm:t>
        <a:bodyPr/>
        <a:lstStyle/>
        <a:p>
          <a:endParaRPr lang="tr-TR"/>
        </a:p>
      </dgm:t>
    </dgm:pt>
    <dgm:pt modelId="{EB19CAA6-FCFA-4C20-B03C-6EC6DE5DD466}" type="pres">
      <dgm:prSet presAssocID="{84590BC3-4D8F-4B57-B1CA-D5A5FAABF729}" presName="accent_2" presStyleCnt="0"/>
      <dgm:spPr/>
    </dgm:pt>
    <dgm:pt modelId="{5438CFEA-45C5-4D92-ADAA-82DA30E0B1EF}" type="pres">
      <dgm:prSet presAssocID="{84590BC3-4D8F-4B57-B1CA-D5A5FAABF729}" presName="accentRepeatNode" presStyleLbl="solidFgAcc1" presStyleIdx="1" presStyleCnt="3"/>
      <dgm:spPr/>
    </dgm:pt>
    <dgm:pt modelId="{8196390A-E9F6-437B-AC17-B8E7A9A112FB}" type="pres">
      <dgm:prSet presAssocID="{1689F1DB-CDDD-480D-9ABB-D8990AA425C8}" presName="text_3" presStyleLbl="node1" presStyleIdx="2" presStyleCnt="3">
        <dgm:presLayoutVars>
          <dgm:bulletEnabled val="1"/>
        </dgm:presLayoutVars>
      </dgm:prSet>
      <dgm:spPr/>
      <dgm:t>
        <a:bodyPr/>
        <a:lstStyle/>
        <a:p>
          <a:endParaRPr lang="tr-TR"/>
        </a:p>
      </dgm:t>
    </dgm:pt>
    <dgm:pt modelId="{B84DA3DC-25E6-4C0D-9B38-F5F10E5E1203}" type="pres">
      <dgm:prSet presAssocID="{1689F1DB-CDDD-480D-9ABB-D8990AA425C8}" presName="accent_3" presStyleCnt="0"/>
      <dgm:spPr/>
    </dgm:pt>
    <dgm:pt modelId="{8197E456-7657-4F02-B47C-F16617011E92}" type="pres">
      <dgm:prSet presAssocID="{1689F1DB-CDDD-480D-9ABB-D8990AA425C8}" presName="accentRepeatNode" presStyleLbl="solidFgAcc1" presStyleIdx="2" presStyleCnt="3"/>
      <dgm:spPr/>
    </dgm:pt>
  </dgm:ptLst>
  <dgm:cxnLst>
    <dgm:cxn modelId="{687B682A-7619-4AA4-BD74-6185E6D91E79}" srcId="{1A87EE2D-1826-4460-9899-DCB7BB38B2D4}" destId="{84590BC3-4D8F-4B57-B1CA-D5A5FAABF729}" srcOrd="1" destOrd="0" parTransId="{B64EA0E8-7DB1-4D42-AFA6-EC6BE2CD00CB}" sibTransId="{D271B3F2-6583-43A9-A58F-1DAF05855A79}"/>
    <dgm:cxn modelId="{0E059FA6-FFDF-4D3C-93B9-4DD015D430E6}" type="presOf" srcId="{84590BC3-4D8F-4B57-B1CA-D5A5FAABF729}" destId="{06AD3053-154F-4299-9F8E-59796CAAF89F}" srcOrd="0" destOrd="0" presId="urn:microsoft.com/office/officeart/2008/layout/VerticalCurvedList"/>
    <dgm:cxn modelId="{D7351EFC-7769-42AD-9E87-8142DB485529}" type="presOf" srcId="{7AE00EE0-A0DB-48BB-A89D-588C3BF99B34}" destId="{E134247F-E3A7-4F96-AE17-6DA1D0549B0B}" srcOrd="0" destOrd="0" presId="urn:microsoft.com/office/officeart/2008/layout/VerticalCurvedList"/>
    <dgm:cxn modelId="{AF161C93-70F4-4FEA-9D37-3086DA5C7A3B}" type="presOf" srcId="{1A87EE2D-1826-4460-9899-DCB7BB38B2D4}" destId="{30DA6C44-6AC2-4491-8D41-C8C9347B0655}" srcOrd="0" destOrd="0" presId="urn:microsoft.com/office/officeart/2008/layout/VerticalCurvedList"/>
    <dgm:cxn modelId="{A1034C26-47BF-43F1-B811-1D7297735BB4}" srcId="{1A87EE2D-1826-4460-9899-DCB7BB38B2D4}" destId="{7AE00EE0-A0DB-48BB-A89D-588C3BF99B34}" srcOrd="0" destOrd="0" parTransId="{4991FC19-5603-42CF-9D3B-F71FB40BACDA}" sibTransId="{8B49B8A1-6A01-4B31-831D-3078109BC499}"/>
    <dgm:cxn modelId="{61707274-64F7-4087-A097-918DA941C5CE}" type="presOf" srcId="{8B49B8A1-6A01-4B31-831D-3078109BC499}" destId="{F8571BAD-0E34-420E-9A0F-5C66DD96F17F}" srcOrd="0" destOrd="0" presId="urn:microsoft.com/office/officeart/2008/layout/VerticalCurvedList"/>
    <dgm:cxn modelId="{FDBF7AFB-7190-4AF0-B3D9-518A185697AF}" srcId="{1A87EE2D-1826-4460-9899-DCB7BB38B2D4}" destId="{1689F1DB-CDDD-480D-9ABB-D8990AA425C8}" srcOrd="2" destOrd="0" parTransId="{5AB4CA0B-8B1B-4C20-BD98-032BC5E28BEA}" sibTransId="{9E54D353-BBFA-497B-82B8-5AA847C73E67}"/>
    <dgm:cxn modelId="{A4CBC2C4-99D0-49AB-A21D-B92577EB291B}" type="presOf" srcId="{1689F1DB-CDDD-480D-9ABB-D8990AA425C8}" destId="{8196390A-E9F6-437B-AC17-B8E7A9A112FB}" srcOrd="0" destOrd="0" presId="urn:microsoft.com/office/officeart/2008/layout/VerticalCurvedList"/>
    <dgm:cxn modelId="{A65A2828-4B0D-4ED2-99A3-521C77EFA186}" type="presParOf" srcId="{30DA6C44-6AC2-4491-8D41-C8C9347B0655}" destId="{6745B0F2-99D1-4638-B905-EB36655A27CA}" srcOrd="0" destOrd="0" presId="urn:microsoft.com/office/officeart/2008/layout/VerticalCurvedList"/>
    <dgm:cxn modelId="{3A39E0DD-B7FC-4721-9752-472EA2B448DF}" type="presParOf" srcId="{6745B0F2-99D1-4638-B905-EB36655A27CA}" destId="{AC315568-F616-4AD2-B919-C9BDCEC9C941}" srcOrd="0" destOrd="0" presId="urn:microsoft.com/office/officeart/2008/layout/VerticalCurvedList"/>
    <dgm:cxn modelId="{FBD7018C-745C-4024-B788-9EAFD2D347EF}" type="presParOf" srcId="{AC315568-F616-4AD2-B919-C9BDCEC9C941}" destId="{D6105B50-B27E-4EF5-AEB0-B75F4EA4DF7B}" srcOrd="0" destOrd="0" presId="urn:microsoft.com/office/officeart/2008/layout/VerticalCurvedList"/>
    <dgm:cxn modelId="{CDAF229F-7ADF-4A6D-8EF0-A6DEEEB5A713}" type="presParOf" srcId="{AC315568-F616-4AD2-B919-C9BDCEC9C941}" destId="{F8571BAD-0E34-420E-9A0F-5C66DD96F17F}" srcOrd="1" destOrd="0" presId="urn:microsoft.com/office/officeart/2008/layout/VerticalCurvedList"/>
    <dgm:cxn modelId="{E66D4783-8D7F-484F-A235-42E7DB62D7F2}" type="presParOf" srcId="{AC315568-F616-4AD2-B919-C9BDCEC9C941}" destId="{78A37D15-6F97-48D6-A6DD-4918CCA1EF3C}" srcOrd="2" destOrd="0" presId="urn:microsoft.com/office/officeart/2008/layout/VerticalCurvedList"/>
    <dgm:cxn modelId="{88BD6973-3DF1-413E-A1A5-32513E0BC0C3}" type="presParOf" srcId="{AC315568-F616-4AD2-B919-C9BDCEC9C941}" destId="{7ADF9934-ED43-43F5-9DB4-F6575BFA6A26}" srcOrd="3" destOrd="0" presId="urn:microsoft.com/office/officeart/2008/layout/VerticalCurvedList"/>
    <dgm:cxn modelId="{3DB5121D-8F43-4B91-9AFE-3877EDF13601}" type="presParOf" srcId="{6745B0F2-99D1-4638-B905-EB36655A27CA}" destId="{E134247F-E3A7-4F96-AE17-6DA1D0549B0B}" srcOrd="1" destOrd="0" presId="urn:microsoft.com/office/officeart/2008/layout/VerticalCurvedList"/>
    <dgm:cxn modelId="{9B4F83F8-1661-4367-99EA-FB6F6181EA84}" type="presParOf" srcId="{6745B0F2-99D1-4638-B905-EB36655A27CA}" destId="{9E1B8F3A-C979-42A4-BCAB-D7667C9510D6}" srcOrd="2" destOrd="0" presId="urn:microsoft.com/office/officeart/2008/layout/VerticalCurvedList"/>
    <dgm:cxn modelId="{258FCA3E-2616-4622-ACDF-9473810AA3D7}" type="presParOf" srcId="{9E1B8F3A-C979-42A4-BCAB-D7667C9510D6}" destId="{E53AE235-ACA1-4F04-801E-294C539F5B13}" srcOrd="0" destOrd="0" presId="urn:microsoft.com/office/officeart/2008/layout/VerticalCurvedList"/>
    <dgm:cxn modelId="{DEAF2CF6-8FE9-49AF-ACF0-8D0585311A21}" type="presParOf" srcId="{6745B0F2-99D1-4638-B905-EB36655A27CA}" destId="{06AD3053-154F-4299-9F8E-59796CAAF89F}" srcOrd="3" destOrd="0" presId="urn:microsoft.com/office/officeart/2008/layout/VerticalCurvedList"/>
    <dgm:cxn modelId="{01971BC1-1C7F-412B-A96F-9D3999773BBC}" type="presParOf" srcId="{6745B0F2-99D1-4638-B905-EB36655A27CA}" destId="{EB19CAA6-FCFA-4C20-B03C-6EC6DE5DD466}" srcOrd="4" destOrd="0" presId="urn:microsoft.com/office/officeart/2008/layout/VerticalCurvedList"/>
    <dgm:cxn modelId="{E40D1B16-B257-44ED-B8CB-3A917C00B18C}" type="presParOf" srcId="{EB19CAA6-FCFA-4C20-B03C-6EC6DE5DD466}" destId="{5438CFEA-45C5-4D92-ADAA-82DA30E0B1EF}" srcOrd="0" destOrd="0" presId="urn:microsoft.com/office/officeart/2008/layout/VerticalCurvedList"/>
    <dgm:cxn modelId="{BC3917E8-4727-493A-962A-95A4BD21F2E9}" type="presParOf" srcId="{6745B0F2-99D1-4638-B905-EB36655A27CA}" destId="{8196390A-E9F6-437B-AC17-B8E7A9A112FB}" srcOrd="5" destOrd="0" presId="urn:microsoft.com/office/officeart/2008/layout/VerticalCurvedList"/>
    <dgm:cxn modelId="{66AD64AC-4ACA-4FB4-9D75-19465C114A18}" type="presParOf" srcId="{6745B0F2-99D1-4638-B905-EB36655A27CA}" destId="{B84DA3DC-25E6-4C0D-9B38-F5F10E5E1203}" srcOrd="6" destOrd="0" presId="urn:microsoft.com/office/officeart/2008/layout/VerticalCurvedList"/>
    <dgm:cxn modelId="{9BA649A2-DD70-4277-A933-0907554BBAC4}" type="presParOf" srcId="{B84DA3DC-25E6-4C0D-9B38-F5F10E5E1203}" destId="{8197E456-7657-4F02-B47C-F16617011E92}"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2DF614-27EF-4911-8696-46757C5BDA5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D6A409F9-6FA0-4019-B90E-730E79CEBB77}" type="pres">
      <dgm:prSet presAssocID="{C42DF614-27EF-4911-8696-46757C5BDA56}" presName="hierChild1" presStyleCnt="0">
        <dgm:presLayoutVars>
          <dgm:orgChart val="1"/>
          <dgm:chPref val="1"/>
          <dgm:dir/>
          <dgm:animOne val="branch"/>
          <dgm:animLvl val="lvl"/>
          <dgm:resizeHandles/>
        </dgm:presLayoutVars>
      </dgm:prSet>
      <dgm:spPr/>
      <dgm:t>
        <a:bodyPr/>
        <a:lstStyle/>
        <a:p>
          <a:endParaRPr lang="tr-TR"/>
        </a:p>
      </dgm:t>
    </dgm:pt>
  </dgm:ptLst>
  <dgm:cxnLst>
    <dgm:cxn modelId="{DB9A2562-D9B3-431A-BA30-876204B5A8A5}" type="presOf" srcId="{C42DF614-27EF-4911-8696-46757C5BDA56}" destId="{D6A409F9-6FA0-4019-B90E-730E79CEBB77}" srcOrd="0"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87EE2D-1826-4460-9899-DCB7BB38B2D4}"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tr-TR"/>
        </a:p>
      </dgm:t>
    </dgm:pt>
    <dgm:pt modelId="{7AE00EE0-A0DB-48BB-A89D-588C3BF99B34}">
      <dgm:prSet phldrT="[Metin]"/>
      <dgm:spPr/>
      <dgm:t>
        <a:bodyPr/>
        <a:lstStyle/>
        <a:p>
          <a:r>
            <a:rPr lang="tr-TR" dirty="0"/>
            <a:t>Tercihlerini kaydeder ve okul müdürüne onaylatır.</a:t>
          </a:r>
        </a:p>
        <a:p>
          <a:endParaRPr lang="tr-TR" dirty="0"/>
        </a:p>
      </dgm:t>
    </dgm:pt>
    <dgm:pt modelId="{4991FC19-5603-42CF-9D3B-F71FB40BACDA}" type="parTrans" cxnId="{A1034C26-47BF-43F1-B811-1D7297735BB4}">
      <dgm:prSet/>
      <dgm:spPr/>
      <dgm:t>
        <a:bodyPr/>
        <a:lstStyle/>
        <a:p>
          <a:endParaRPr lang="tr-TR"/>
        </a:p>
      </dgm:t>
    </dgm:pt>
    <dgm:pt modelId="{8B49B8A1-6A01-4B31-831D-3078109BC499}" type="sibTrans" cxnId="{A1034C26-47BF-43F1-B811-1D7297735BB4}">
      <dgm:prSet/>
      <dgm:spPr/>
      <dgm:t>
        <a:bodyPr/>
        <a:lstStyle/>
        <a:p>
          <a:endParaRPr lang="tr-TR"/>
        </a:p>
      </dgm:t>
    </dgm:pt>
    <dgm:pt modelId="{84590BC3-4D8F-4B57-B1CA-D5A5FAABF729}">
      <dgm:prSet phldrT="[Metin]"/>
      <dgm:spPr/>
      <dgm:t>
        <a:bodyPr/>
        <a:lstStyle/>
        <a:p>
          <a:r>
            <a:rPr lang="tr-TR" dirty="0"/>
            <a:t>Tercih süresi bitene kadar tercihler değişebilir fakat okul müdürüne tekrar onaylatılmalıdır.</a:t>
          </a:r>
        </a:p>
      </dgm:t>
    </dgm:pt>
    <dgm:pt modelId="{B64EA0E8-7DB1-4D42-AFA6-EC6BE2CD00CB}" type="parTrans" cxnId="{687B682A-7619-4AA4-BD74-6185E6D91E79}">
      <dgm:prSet/>
      <dgm:spPr/>
      <dgm:t>
        <a:bodyPr/>
        <a:lstStyle/>
        <a:p>
          <a:endParaRPr lang="tr-TR"/>
        </a:p>
      </dgm:t>
    </dgm:pt>
    <dgm:pt modelId="{D271B3F2-6583-43A9-A58F-1DAF05855A79}" type="sibTrans" cxnId="{687B682A-7619-4AA4-BD74-6185E6D91E79}">
      <dgm:prSet/>
      <dgm:spPr/>
      <dgm:t>
        <a:bodyPr/>
        <a:lstStyle/>
        <a:p>
          <a:endParaRPr lang="tr-TR"/>
        </a:p>
      </dgm:t>
    </dgm:pt>
    <dgm:pt modelId="{1689F1DB-CDDD-480D-9ABB-D8990AA425C8}">
      <dgm:prSet phldrT="[Metin]"/>
      <dgm:spPr/>
      <dgm:t>
        <a:bodyPr/>
        <a:lstStyle/>
        <a:p>
          <a:r>
            <a:rPr lang="tr-TR" dirty="0"/>
            <a:t>Öğrenci herhangi bir okula yerleşemezse Yerleştirmeye Esas Nakil İşlemi haftalarında tekrar tercih yapabilecektir.  Bu süreçte an fazla 3 tercih yapma hakkına sahiptir.</a:t>
          </a:r>
        </a:p>
      </dgm:t>
    </dgm:pt>
    <dgm:pt modelId="{5AB4CA0B-8B1B-4C20-BD98-032BC5E28BEA}" type="parTrans" cxnId="{FDBF7AFB-7190-4AF0-B3D9-518A185697AF}">
      <dgm:prSet/>
      <dgm:spPr/>
      <dgm:t>
        <a:bodyPr/>
        <a:lstStyle/>
        <a:p>
          <a:endParaRPr lang="tr-TR"/>
        </a:p>
      </dgm:t>
    </dgm:pt>
    <dgm:pt modelId="{9E54D353-BBFA-497B-82B8-5AA847C73E67}" type="sibTrans" cxnId="{FDBF7AFB-7190-4AF0-B3D9-518A185697AF}">
      <dgm:prSet/>
      <dgm:spPr/>
      <dgm:t>
        <a:bodyPr/>
        <a:lstStyle/>
        <a:p>
          <a:endParaRPr lang="tr-TR"/>
        </a:p>
      </dgm:t>
    </dgm:pt>
    <dgm:pt modelId="{30DA6C44-6AC2-4491-8D41-C8C9347B0655}" type="pres">
      <dgm:prSet presAssocID="{1A87EE2D-1826-4460-9899-DCB7BB38B2D4}" presName="Name0" presStyleCnt="0">
        <dgm:presLayoutVars>
          <dgm:chMax val="7"/>
          <dgm:chPref val="7"/>
          <dgm:dir/>
        </dgm:presLayoutVars>
      </dgm:prSet>
      <dgm:spPr/>
      <dgm:t>
        <a:bodyPr/>
        <a:lstStyle/>
        <a:p>
          <a:endParaRPr lang="tr-TR"/>
        </a:p>
      </dgm:t>
    </dgm:pt>
    <dgm:pt modelId="{6745B0F2-99D1-4638-B905-EB36655A27CA}" type="pres">
      <dgm:prSet presAssocID="{1A87EE2D-1826-4460-9899-DCB7BB38B2D4}" presName="Name1" presStyleCnt="0"/>
      <dgm:spPr/>
    </dgm:pt>
    <dgm:pt modelId="{AC315568-F616-4AD2-B919-C9BDCEC9C941}" type="pres">
      <dgm:prSet presAssocID="{1A87EE2D-1826-4460-9899-DCB7BB38B2D4}" presName="cycle" presStyleCnt="0"/>
      <dgm:spPr/>
    </dgm:pt>
    <dgm:pt modelId="{D6105B50-B27E-4EF5-AEB0-B75F4EA4DF7B}" type="pres">
      <dgm:prSet presAssocID="{1A87EE2D-1826-4460-9899-DCB7BB38B2D4}" presName="srcNode" presStyleLbl="node1" presStyleIdx="0" presStyleCnt="3"/>
      <dgm:spPr/>
    </dgm:pt>
    <dgm:pt modelId="{F8571BAD-0E34-420E-9A0F-5C66DD96F17F}" type="pres">
      <dgm:prSet presAssocID="{1A87EE2D-1826-4460-9899-DCB7BB38B2D4}" presName="conn" presStyleLbl="parChTrans1D2" presStyleIdx="0" presStyleCnt="1"/>
      <dgm:spPr/>
      <dgm:t>
        <a:bodyPr/>
        <a:lstStyle/>
        <a:p>
          <a:endParaRPr lang="tr-TR"/>
        </a:p>
      </dgm:t>
    </dgm:pt>
    <dgm:pt modelId="{78A37D15-6F97-48D6-A6DD-4918CCA1EF3C}" type="pres">
      <dgm:prSet presAssocID="{1A87EE2D-1826-4460-9899-DCB7BB38B2D4}" presName="extraNode" presStyleLbl="node1" presStyleIdx="0" presStyleCnt="3"/>
      <dgm:spPr/>
    </dgm:pt>
    <dgm:pt modelId="{7ADF9934-ED43-43F5-9DB4-F6575BFA6A26}" type="pres">
      <dgm:prSet presAssocID="{1A87EE2D-1826-4460-9899-DCB7BB38B2D4}" presName="dstNode" presStyleLbl="node1" presStyleIdx="0" presStyleCnt="3"/>
      <dgm:spPr/>
    </dgm:pt>
    <dgm:pt modelId="{E134247F-E3A7-4F96-AE17-6DA1D0549B0B}" type="pres">
      <dgm:prSet presAssocID="{7AE00EE0-A0DB-48BB-A89D-588C3BF99B34}" presName="text_1" presStyleLbl="node1" presStyleIdx="0" presStyleCnt="3">
        <dgm:presLayoutVars>
          <dgm:bulletEnabled val="1"/>
        </dgm:presLayoutVars>
      </dgm:prSet>
      <dgm:spPr/>
      <dgm:t>
        <a:bodyPr/>
        <a:lstStyle/>
        <a:p>
          <a:endParaRPr lang="tr-TR"/>
        </a:p>
      </dgm:t>
    </dgm:pt>
    <dgm:pt modelId="{9E1B8F3A-C979-42A4-BCAB-D7667C9510D6}" type="pres">
      <dgm:prSet presAssocID="{7AE00EE0-A0DB-48BB-A89D-588C3BF99B34}" presName="accent_1" presStyleCnt="0"/>
      <dgm:spPr/>
    </dgm:pt>
    <dgm:pt modelId="{E53AE235-ACA1-4F04-801E-294C539F5B13}" type="pres">
      <dgm:prSet presAssocID="{7AE00EE0-A0DB-48BB-A89D-588C3BF99B34}" presName="accentRepeatNode" presStyleLbl="solidFgAcc1" presStyleIdx="0" presStyleCnt="3"/>
      <dgm:spPr/>
    </dgm:pt>
    <dgm:pt modelId="{06AD3053-154F-4299-9F8E-59796CAAF89F}" type="pres">
      <dgm:prSet presAssocID="{84590BC3-4D8F-4B57-B1CA-D5A5FAABF729}" presName="text_2" presStyleLbl="node1" presStyleIdx="1" presStyleCnt="3">
        <dgm:presLayoutVars>
          <dgm:bulletEnabled val="1"/>
        </dgm:presLayoutVars>
      </dgm:prSet>
      <dgm:spPr/>
      <dgm:t>
        <a:bodyPr/>
        <a:lstStyle/>
        <a:p>
          <a:endParaRPr lang="tr-TR"/>
        </a:p>
      </dgm:t>
    </dgm:pt>
    <dgm:pt modelId="{EB19CAA6-FCFA-4C20-B03C-6EC6DE5DD466}" type="pres">
      <dgm:prSet presAssocID="{84590BC3-4D8F-4B57-B1CA-D5A5FAABF729}" presName="accent_2" presStyleCnt="0"/>
      <dgm:spPr/>
    </dgm:pt>
    <dgm:pt modelId="{5438CFEA-45C5-4D92-ADAA-82DA30E0B1EF}" type="pres">
      <dgm:prSet presAssocID="{84590BC3-4D8F-4B57-B1CA-D5A5FAABF729}" presName="accentRepeatNode" presStyleLbl="solidFgAcc1" presStyleIdx="1" presStyleCnt="3"/>
      <dgm:spPr/>
    </dgm:pt>
    <dgm:pt modelId="{8196390A-E9F6-437B-AC17-B8E7A9A112FB}" type="pres">
      <dgm:prSet presAssocID="{1689F1DB-CDDD-480D-9ABB-D8990AA425C8}" presName="text_3" presStyleLbl="node1" presStyleIdx="2" presStyleCnt="3">
        <dgm:presLayoutVars>
          <dgm:bulletEnabled val="1"/>
        </dgm:presLayoutVars>
      </dgm:prSet>
      <dgm:spPr/>
      <dgm:t>
        <a:bodyPr/>
        <a:lstStyle/>
        <a:p>
          <a:endParaRPr lang="tr-TR"/>
        </a:p>
      </dgm:t>
    </dgm:pt>
    <dgm:pt modelId="{B84DA3DC-25E6-4C0D-9B38-F5F10E5E1203}" type="pres">
      <dgm:prSet presAssocID="{1689F1DB-CDDD-480D-9ABB-D8990AA425C8}" presName="accent_3" presStyleCnt="0"/>
      <dgm:spPr/>
    </dgm:pt>
    <dgm:pt modelId="{8197E456-7657-4F02-B47C-F16617011E92}" type="pres">
      <dgm:prSet presAssocID="{1689F1DB-CDDD-480D-9ABB-D8990AA425C8}" presName="accentRepeatNode" presStyleLbl="solidFgAcc1" presStyleIdx="2" presStyleCnt="3"/>
      <dgm:spPr/>
    </dgm:pt>
  </dgm:ptLst>
  <dgm:cxnLst>
    <dgm:cxn modelId="{687B682A-7619-4AA4-BD74-6185E6D91E79}" srcId="{1A87EE2D-1826-4460-9899-DCB7BB38B2D4}" destId="{84590BC3-4D8F-4B57-B1CA-D5A5FAABF729}" srcOrd="1" destOrd="0" parTransId="{B64EA0E8-7DB1-4D42-AFA6-EC6BE2CD00CB}" sibTransId="{D271B3F2-6583-43A9-A58F-1DAF05855A79}"/>
    <dgm:cxn modelId="{0E059FA6-FFDF-4D3C-93B9-4DD015D430E6}" type="presOf" srcId="{84590BC3-4D8F-4B57-B1CA-D5A5FAABF729}" destId="{06AD3053-154F-4299-9F8E-59796CAAF89F}" srcOrd="0" destOrd="0" presId="urn:microsoft.com/office/officeart/2008/layout/VerticalCurvedList"/>
    <dgm:cxn modelId="{D7351EFC-7769-42AD-9E87-8142DB485529}" type="presOf" srcId="{7AE00EE0-A0DB-48BB-A89D-588C3BF99B34}" destId="{E134247F-E3A7-4F96-AE17-6DA1D0549B0B}" srcOrd="0" destOrd="0" presId="urn:microsoft.com/office/officeart/2008/layout/VerticalCurvedList"/>
    <dgm:cxn modelId="{AF161C93-70F4-4FEA-9D37-3086DA5C7A3B}" type="presOf" srcId="{1A87EE2D-1826-4460-9899-DCB7BB38B2D4}" destId="{30DA6C44-6AC2-4491-8D41-C8C9347B0655}" srcOrd="0" destOrd="0" presId="urn:microsoft.com/office/officeart/2008/layout/VerticalCurvedList"/>
    <dgm:cxn modelId="{A1034C26-47BF-43F1-B811-1D7297735BB4}" srcId="{1A87EE2D-1826-4460-9899-DCB7BB38B2D4}" destId="{7AE00EE0-A0DB-48BB-A89D-588C3BF99B34}" srcOrd="0" destOrd="0" parTransId="{4991FC19-5603-42CF-9D3B-F71FB40BACDA}" sibTransId="{8B49B8A1-6A01-4B31-831D-3078109BC499}"/>
    <dgm:cxn modelId="{61707274-64F7-4087-A097-918DA941C5CE}" type="presOf" srcId="{8B49B8A1-6A01-4B31-831D-3078109BC499}" destId="{F8571BAD-0E34-420E-9A0F-5C66DD96F17F}" srcOrd="0" destOrd="0" presId="urn:microsoft.com/office/officeart/2008/layout/VerticalCurvedList"/>
    <dgm:cxn modelId="{FDBF7AFB-7190-4AF0-B3D9-518A185697AF}" srcId="{1A87EE2D-1826-4460-9899-DCB7BB38B2D4}" destId="{1689F1DB-CDDD-480D-9ABB-D8990AA425C8}" srcOrd="2" destOrd="0" parTransId="{5AB4CA0B-8B1B-4C20-BD98-032BC5E28BEA}" sibTransId="{9E54D353-BBFA-497B-82B8-5AA847C73E67}"/>
    <dgm:cxn modelId="{A4CBC2C4-99D0-49AB-A21D-B92577EB291B}" type="presOf" srcId="{1689F1DB-CDDD-480D-9ABB-D8990AA425C8}" destId="{8196390A-E9F6-437B-AC17-B8E7A9A112FB}" srcOrd="0" destOrd="0" presId="urn:microsoft.com/office/officeart/2008/layout/VerticalCurvedList"/>
    <dgm:cxn modelId="{A65A2828-4B0D-4ED2-99A3-521C77EFA186}" type="presParOf" srcId="{30DA6C44-6AC2-4491-8D41-C8C9347B0655}" destId="{6745B0F2-99D1-4638-B905-EB36655A27CA}" srcOrd="0" destOrd="0" presId="urn:microsoft.com/office/officeart/2008/layout/VerticalCurvedList"/>
    <dgm:cxn modelId="{3A39E0DD-B7FC-4721-9752-472EA2B448DF}" type="presParOf" srcId="{6745B0F2-99D1-4638-B905-EB36655A27CA}" destId="{AC315568-F616-4AD2-B919-C9BDCEC9C941}" srcOrd="0" destOrd="0" presId="urn:microsoft.com/office/officeart/2008/layout/VerticalCurvedList"/>
    <dgm:cxn modelId="{FBD7018C-745C-4024-B788-9EAFD2D347EF}" type="presParOf" srcId="{AC315568-F616-4AD2-B919-C9BDCEC9C941}" destId="{D6105B50-B27E-4EF5-AEB0-B75F4EA4DF7B}" srcOrd="0" destOrd="0" presId="urn:microsoft.com/office/officeart/2008/layout/VerticalCurvedList"/>
    <dgm:cxn modelId="{CDAF229F-7ADF-4A6D-8EF0-A6DEEEB5A713}" type="presParOf" srcId="{AC315568-F616-4AD2-B919-C9BDCEC9C941}" destId="{F8571BAD-0E34-420E-9A0F-5C66DD96F17F}" srcOrd="1" destOrd="0" presId="urn:microsoft.com/office/officeart/2008/layout/VerticalCurvedList"/>
    <dgm:cxn modelId="{E66D4783-8D7F-484F-A235-42E7DB62D7F2}" type="presParOf" srcId="{AC315568-F616-4AD2-B919-C9BDCEC9C941}" destId="{78A37D15-6F97-48D6-A6DD-4918CCA1EF3C}" srcOrd="2" destOrd="0" presId="urn:microsoft.com/office/officeart/2008/layout/VerticalCurvedList"/>
    <dgm:cxn modelId="{88BD6973-3DF1-413E-A1A5-32513E0BC0C3}" type="presParOf" srcId="{AC315568-F616-4AD2-B919-C9BDCEC9C941}" destId="{7ADF9934-ED43-43F5-9DB4-F6575BFA6A26}" srcOrd="3" destOrd="0" presId="urn:microsoft.com/office/officeart/2008/layout/VerticalCurvedList"/>
    <dgm:cxn modelId="{3DB5121D-8F43-4B91-9AFE-3877EDF13601}" type="presParOf" srcId="{6745B0F2-99D1-4638-B905-EB36655A27CA}" destId="{E134247F-E3A7-4F96-AE17-6DA1D0549B0B}" srcOrd="1" destOrd="0" presId="urn:microsoft.com/office/officeart/2008/layout/VerticalCurvedList"/>
    <dgm:cxn modelId="{9B4F83F8-1661-4367-99EA-FB6F6181EA84}" type="presParOf" srcId="{6745B0F2-99D1-4638-B905-EB36655A27CA}" destId="{9E1B8F3A-C979-42A4-BCAB-D7667C9510D6}" srcOrd="2" destOrd="0" presId="urn:microsoft.com/office/officeart/2008/layout/VerticalCurvedList"/>
    <dgm:cxn modelId="{258FCA3E-2616-4622-ACDF-9473810AA3D7}" type="presParOf" srcId="{9E1B8F3A-C979-42A4-BCAB-D7667C9510D6}" destId="{E53AE235-ACA1-4F04-801E-294C539F5B13}" srcOrd="0" destOrd="0" presId="urn:microsoft.com/office/officeart/2008/layout/VerticalCurvedList"/>
    <dgm:cxn modelId="{DEAF2CF6-8FE9-49AF-ACF0-8D0585311A21}" type="presParOf" srcId="{6745B0F2-99D1-4638-B905-EB36655A27CA}" destId="{06AD3053-154F-4299-9F8E-59796CAAF89F}" srcOrd="3" destOrd="0" presId="urn:microsoft.com/office/officeart/2008/layout/VerticalCurvedList"/>
    <dgm:cxn modelId="{01971BC1-1C7F-412B-A96F-9D3999773BBC}" type="presParOf" srcId="{6745B0F2-99D1-4638-B905-EB36655A27CA}" destId="{EB19CAA6-FCFA-4C20-B03C-6EC6DE5DD466}" srcOrd="4" destOrd="0" presId="urn:microsoft.com/office/officeart/2008/layout/VerticalCurvedList"/>
    <dgm:cxn modelId="{E40D1B16-B257-44ED-B8CB-3A917C00B18C}" type="presParOf" srcId="{EB19CAA6-FCFA-4C20-B03C-6EC6DE5DD466}" destId="{5438CFEA-45C5-4D92-ADAA-82DA30E0B1EF}" srcOrd="0" destOrd="0" presId="urn:microsoft.com/office/officeart/2008/layout/VerticalCurvedList"/>
    <dgm:cxn modelId="{BC3917E8-4727-493A-962A-95A4BD21F2E9}" type="presParOf" srcId="{6745B0F2-99D1-4638-B905-EB36655A27CA}" destId="{8196390A-E9F6-437B-AC17-B8E7A9A112FB}" srcOrd="5" destOrd="0" presId="urn:microsoft.com/office/officeart/2008/layout/VerticalCurvedList"/>
    <dgm:cxn modelId="{66AD64AC-4ACA-4FB4-9D75-19465C114A18}" type="presParOf" srcId="{6745B0F2-99D1-4638-B905-EB36655A27CA}" destId="{B84DA3DC-25E6-4C0D-9B38-F5F10E5E1203}" srcOrd="6" destOrd="0" presId="urn:microsoft.com/office/officeart/2008/layout/VerticalCurvedList"/>
    <dgm:cxn modelId="{9BA649A2-DD70-4277-A933-0907554BBAC4}" type="presParOf" srcId="{B84DA3DC-25E6-4C0D-9B38-F5F10E5E1203}" destId="{8197E456-7657-4F02-B47C-F16617011E92}"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571BAD-0E34-420E-9A0F-5C66DD96F17F}">
      <dsp:nvSpPr>
        <dsp:cNvPr id="0" name=""/>
        <dsp:cNvSpPr/>
      </dsp:nvSpPr>
      <dsp:spPr>
        <a:xfrm>
          <a:off x="-5024242" y="-769765"/>
          <a:ext cx="5983514" cy="5983514"/>
        </a:xfrm>
        <a:prstGeom prst="blockArc">
          <a:avLst>
            <a:gd name="adj1" fmla="val 18900000"/>
            <a:gd name="adj2" fmla="val 2700000"/>
            <a:gd name="adj3" fmla="val 361"/>
          </a:avLst>
        </a:pr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34247F-E3A7-4F96-AE17-6DA1D0549B0B}">
      <dsp:nvSpPr>
        <dsp:cNvPr id="0" name=""/>
        <dsp:cNvSpPr/>
      </dsp:nvSpPr>
      <dsp:spPr>
        <a:xfrm>
          <a:off x="616963" y="444398"/>
          <a:ext cx="7449848" cy="88879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5482" tIns="53340" rIns="53340" bIns="53340" numCol="1" spcCol="1270" anchor="ctr" anchorCtr="0">
          <a:noAutofit/>
        </a:bodyPr>
        <a:lstStyle/>
        <a:p>
          <a:pPr lvl="0" algn="l" defTabSz="933450">
            <a:lnSpc>
              <a:spcPct val="90000"/>
            </a:lnSpc>
            <a:spcBef>
              <a:spcPct val="0"/>
            </a:spcBef>
            <a:spcAft>
              <a:spcPct val="35000"/>
            </a:spcAft>
          </a:pPr>
          <a:r>
            <a:rPr lang="tr-TR" sz="2100" kern="1200" dirty="0"/>
            <a:t>İlk adımda öğrenci sınava girsin yada girmesin,5 tane yerel yerleştirme tercihi yapar.</a:t>
          </a:r>
        </a:p>
      </dsp:txBody>
      <dsp:txXfrm>
        <a:off x="616963" y="444398"/>
        <a:ext cx="7449848" cy="888796"/>
      </dsp:txXfrm>
    </dsp:sp>
    <dsp:sp modelId="{E53AE235-ACA1-4F04-801E-294C539F5B13}">
      <dsp:nvSpPr>
        <dsp:cNvPr id="0" name=""/>
        <dsp:cNvSpPr/>
      </dsp:nvSpPr>
      <dsp:spPr>
        <a:xfrm>
          <a:off x="61465" y="333298"/>
          <a:ext cx="1110996" cy="1110996"/>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AD3053-154F-4299-9F8E-59796CAAF89F}">
      <dsp:nvSpPr>
        <dsp:cNvPr id="0" name=""/>
        <dsp:cNvSpPr/>
      </dsp:nvSpPr>
      <dsp:spPr>
        <a:xfrm>
          <a:off x="940041" y="1777593"/>
          <a:ext cx="7126770" cy="888796"/>
        </a:xfrm>
        <a:prstGeom prst="rect">
          <a:avLst/>
        </a:prstGeom>
        <a:solidFill>
          <a:schemeClr val="accent2">
            <a:hueOff val="-5175944"/>
            <a:satOff val="22930"/>
            <a:lumOff val="-843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5482" tIns="53340" rIns="53340" bIns="53340" numCol="1" spcCol="1270" anchor="ctr" anchorCtr="0">
          <a:noAutofit/>
        </a:bodyPr>
        <a:lstStyle/>
        <a:p>
          <a:pPr lvl="0" algn="l" defTabSz="933450">
            <a:lnSpc>
              <a:spcPct val="90000"/>
            </a:lnSpc>
            <a:spcBef>
              <a:spcPct val="0"/>
            </a:spcBef>
            <a:spcAft>
              <a:spcPct val="35000"/>
            </a:spcAft>
          </a:pPr>
          <a:r>
            <a:rPr lang="tr-TR" sz="2100" kern="1200" dirty="0"/>
            <a:t>Bu yerel yerleştirme tercihlerinden 3 tanesi kayıt alanında olmalı ve aynı lise türünden 3’ten fazla tercih yapılamaz.</a:t>
          </a:r>
        </a:p>
      </dsp:txBody>
      <dsp:txXfrm>
        <a:off x="940041" y="1777593"/>
        <a:ext cx="7126770" cy="888796"/>
      </dsp:txXfrm>
    </dsp:sp>
    <dsp:sp modelId="{5438CFEA-45C5-4D92-ADAA-82DA30E0B1EF}">
      <dsp:nvSpPr>
        <dsp:cNvPr id="0" name=""/>
        <dsp:cNvSpPr/>
      </dsp:nvSpPr>
      <dsp:spPr>
        <a:xfrm>
          <a:off x="384543" y="1666494"/>
          <a:ext cx="1110996" cy="1110996"/>
        </a:xfrm>
        <a:prstGeom prst="ellipse">
          <a:avLst/>
        </a:prstGeom>
        <a:solidFill>
          <a:schemeClr val="lt1">
            <a:hueOff val="0"/>
            <a:satOff val="0"/>
            <a:lumOff val="0"/>
            <a:alphaOff val="0"/>
          </a:schemeClr>
        </a:solidFill>
        <a:ln w="12700" cap="flat" cmpd="sng" algn="ctr">
          <a:solidFill>
            <a:schemeClr val="accent2">
              <a:hueOff val="-5175944"/>
              <a:satOff val="22930"/>
              <a:lumOff val="-8432"/>
              <a:alphaOff val="0"/>
            </a:schemeClr>
          </a:solidFill>
          <a:prstDash val="solid"/>
        </a:ln>
        <a:effectLst/>
      </dsp:spPr>
      <dsp:style>
        <a:lnRef idx="2">
          <a:scrgbClr r="0" g="0" b="0"/>
        </a:lnRef>
        <a:fillRef idx="1">
          <a:scrgbClr r="0" g="0" b="0"/>
        </a:fillRef>
        <a:effectRef idx="0">
          <a:scrgbClr r="0" g="0" b="0"/>
        </a:effectRef>
        <a:fontRef idx="minor"/>
      </dsp:style>
    </dsp:sp>
    <dsp:sp modelId="{8196390A-E9F6-437B-AC17-B8E7A9A112FB}">
      <dsp:nvSpPr>
        <dsp:cNvPr id="0" name=""/>
        <dsp:cNvSpPr/>
      </dsp:nvSpPr>
      <dsp:spPr>
        <a:xfrm>
          <a:off x="616963" y="3110788"/>
          <a:ext cx="7449848" cy="888796"/>
        </a:xfrm>
        <a:prstGeom prst="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5482" tIns="53340" rIns="53340" bIns="53340" numCol="1" spcCol="1270" anchor="ctr" anchorCtr="0">
          <a:noAutofit/>
        </a:bodyPr>
        <a:lstStyle/>
        <a:p>
          <a:pPr lvl="0" algn="l" defTabSz="933450">
            <a:lnSpc>
              <a:spcPct val="90000"/>
            </a:lnSpc>
            <a:spcBef>
              <a:spcPct val="0"/>
            </a:spcBef>
            <a:spcAft>
              <a:spcPct val="35000"/>
            </a:spcAft>
          </a:pPr>
          <a:r>
            <a:rPr lang="tr-TR" sz="2100" kern="1200" dirty="0"/>
            <a:t>Ardından öğrenci 10 tane merkezi yerleştirme ile alan okul tercihi yapar.</a:t>
          </a:r>
        </a:p>
      </dsp:txBody>
      <dsp:txXfrm>
        <a:off x="616963" y="3110788"/>
        <a:ext cx="7449848" cy="888796"/>
      </dsp:txXfrm>
    </dsp:sp>
    <dsp:sp modelId="{8197E456-7657-4F02-B47C-F16617011E92}">
      <dsp:nvSpPr>
        <dsp:cNvPr id="0" name=""/>
        <dsp:cNvSpPr/>
      </dsp:nvSpPr>
      <dsp:spPr>
        <a:xfrm>
          <a:off x="61465" y="2999689"/>
          <a:ext cx="1110996" cy="1110996"/>
        </a:xfrm>
        <a:prstGeom prst="ellipse">
          <a:avLst/>
        </a:prstGeom>
        <a:solidFill>
          <a:schemeClr val="lt1">
            <a:hueOff val="0"/>
            <a:satOff val="0"/>
            <a:lumOff val="0"/>
            <a:alphaOff val="0"/>
          </a:schemeClr>
        </a:solidFill>
        <a:ln w="12700" cap="flat" cmpd="sng" algn="ctr">
          <a:solidFill>
            <a:schemeClr val="accent2">
              <a:hueOff val="-10351888"/>
              <a:satOff val="45859"/>
              <a:lumOff val="-16864"/>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571BAD-0E34-420E-9A0F-5C66DD96F17F}">
      <dsp:nvSpPr>
        <dsp:cNvPr id="0" name=""/>
        <dsp:cNvSpPr/>
      </dsp:nvSpPr>
      <dsp:spPr>
        <a:xfrm>
          <a:off x="-5024242" y="-769765"/>
          <a:ext cx="5983514" cy="5983514"/>
        </a:xfrm>
        <a:prstGeom prst="blockArc">
          <a:avLst>
            <a:gd name="adj1" fmla="val 18900000"/>
            <a:gd name="adj2" fmla="val 2700000"/>
            <a:gd name="adj3" fmla="val 361"/>
          </a:avLst>
        </a:pr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34247F-E3A7-4F96-AE17-6DA1D0549B0B}">
      <dsp:nvSpPr>
        <dsp:cNvPr id="0" name=""/>
        <dsp:cNvSpPr/>
      </dsp:nvSpPr>
      <dsp:spPr>
        <a:xfrm>
          <a:off x="616963" y="444398"/>
          <a:ext cx="7449848" cy="88879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5482" tIns="48260" rIns="48260" bIns="48260" numCol="1" spcCol="1270" anchor="ctr" anchorCtr="0">
          <a:noAutofit/>
        </a:bodyPr>
        <a:lstStyle/>
        <a:p>
          <a:pPr lvl="0" algn="l" defTabSz="844550">
            <a:lnSpc>
              <a:spcPct val="90000"/>
            </a:lnSpc>
            <a:spcBef>
              <a:spcPct val="0"/>
            </a:spcBef>
            <a:spcAft>
              <a:spcPct val="35000"/>
            </a:spcAft>
          </a:pPr>
          <a:r>
            <a:rPr lang="tr-TR" sz="1900" kern="1200" dirty="0"/>
            <a:t>Tercihlerini kaydeder ve okul müdürüne onaylatır.</a:t>
          </a:r>
        </a:p>
        <a:p>
          <a:pPr lvl="0" algn="l" defTabSz="844550">
            <a:lnSpc>
              <a:spcPct val="90000"/>
            </a:lnSpc>
            <a:spcBef>
              <a:spcPct val="0"/>
            </a:spcBef>
            <a:spcAft>
              <a:spcPct val="35000"/>
            </a:spcAft>
          </a:pPr>
          <a:endParaRPr lang="tr-TR" sz="1900" kern="1200" dirty="0"/>
        </a:p>
      </dsp:txBody>
      <dsp:txXfrm>
        <a:off x="616963" y="444398"/>
        <a:ext cx="7449848" cy="888796"/>
      </dsp:txXfrm>
    </dsp:sp>
    <dsp:sp modelId="{E53AE235-ACA1-4F04-801E-294C539F5B13}">
      <dsp:nvSpPr>
        <dsp:cNvPr id="0" name=""/>
        <dsp:cNvSpPr/>
      </dsp:nvSpPr>
      <dsp:spPr>
        <a:xfrm>
          <a:off x="61465" y="333298"/>
          <a:ext cx="1110996" cy="1110996"/>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AD3053-154F-4299-9F8E-59796CAAF89F}">
      <dsp:nvSpPr>
        <dsp:cNvPr id="0" name=""/>
        <dsp:cNvSpPr/>
      </dsp:nvSpPr>
      <dsp:spPr>
        <a:xfrm>
          <a:off x="940041" y="1777593"/>
          <a:ext cx="7126770" cy="888796"/>
        </a:xfrm>
        <a:prstGeom prst="rect">
          <a:avLst/>
        </a:prstGeom>
        <a:solidFill>
          <a:schemeClr val="accent2">
            <a:hueOff val="-5175944"/>
            <a:satOff val="22930"/>
            <a:lumOff val="-843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5482" tIns="48260" rIns="48260" bIns="48260" numCol="1" spcCol="1270" anchor="ctr" anchorCtr="0">
          <a:noAutofit/>
        </a:bodyPr>
        <a:lstStyle/>
        <a:p>
          <a:pPr lvl="0" algn="l" defTabSz="844550">
            <a:lnSpc>
              <a:spcPct val="90000"/>
            </a:lnSpc>
            <a:spcBef>
              <a:spcPct val="0"/>
            </a:spcBef>
            <a:spcAft>
              <a:spcPct val="35000"/>
            </a:spcAft>
          </a:pPr>
          <a:r>
            <a:rPr lang="tr-TR" sz="1900" kern="1200" dirty="0"/>
            <a:t>Tercih süresi bitene kadar tercihler değişebilir fakat okul müdürüne tekrar onaylatılmalıdır.</a:t>
          </a:r>
        </a:p>
      </dsp:txBody>
      <dsp:txXfrm>
        <a:off x="940041" y="1777593"/>
        <a:ext cx="7126770" cy="888796"/>
      </dsp:txXfrm>
    </dsp:sp>
    <dsp:sp modelId="{5438CFEA-45C5-4D92-ADAA-82DA30E0B1EF}">
      <dsp:nvSpPr>
        <dsp:cNvPr id="0" name=""/>
        <dsp:cNvSpPr/>
      </dsp:nvSpPr>
      <dsp:spPr>
        <a:xfrm>
          <a:off x="384543" y="1666494"/>
          <a:ext cx="1110996" cy="1110996"/>
        </a:xfrm>
        <a:prstGeom prst="ellipse">
          <a:avLst/>
        </a:prstGeom>
        <a:solidFill>
          <a:schemeClr val="lt1">
            <a:hueOff val="0"/>
            <a:satOff val="0"/>
            <a:lumOff val="0"/>
            <a:alphaOff val="0"/>
          </a:schemeClr>
        </a:solidFill>
        <a:ln w="12700" cap="flat" cmpd="sng" algn="ctr">
          <a:solidFill>
            <a:schemeClr val="accent2">
              <a:hueOff val="-5175944"/>
              <a:satOff val="22930"/>
              <a:lumOff val="-8432"/>
              <a:alphaOff val="0"/>
            </a:schemeClr>
          </a:solidFill>
          <a:prstDash val="solid"/>
        </a:ln>
        <a:effectLst/>
      </dsp:spPr>
      <dsp:style>
        <a:lnRef idx="2">
          <a:scrgbClr r="0" g="0" b="0"/>
        </a:lnRef>
        <a:fillRef idx="1">
          <a:scrgbClr r="0" g="0" b="0"/>
        </a:fillRef>
        <a:effectRef idx="0">
          <a:scrgbClr r="0" g="0" b="0"/>
        </a:effectRef>
        <a:fontRef idx="minor"/>
      </dsp:style>
    </dsp:sp>
    <dsp:sp modelId="{8196390A-E9F6-437B-AC17-B8E7A9A112FB}">
      <dsp:nvSpPr>
        <dsp:cNvPr id="0" name=""/>
        <dsp:cNvSpPr/>
      </dsp:nvSpPr>
      <dsp:spPr>
        <a:xfrm>
          <a:off x="616963" y="3110788"/>
          <a:ext cx="7449848" cy="888796"/>
        </a:xfrm>
        <a:prstGeom prst="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5482" tIns="48260" rIns="48260" bIns="48260" numCol="1" spcCol="1270" anchor="ctr" anchorCtr="0">
          <a:noAutofit/>
        </a:bodyPr>
        <a:lstStyle/>
        <a:p>
          <a:pPr lvl="0" algn="l" defTabSz="844550">
            <a:lnSpc>
              <a:spcPct val="90000"/>
            </a:lnSpc>
            <a:spcBef>
              <a:spcPct val="0"/>
            </a:spcBef>
            <a:spcAft>
              <a:spcPct val="35000"/>
            </a:spcAft>
          </a:pPr>
          <a:r>
            <a:rPr lang="tr-TR" sz="1900" kern="1200" dirty="0"/>
            <a:t>Öğrenci herhangi bir okula yerleşemezse Yerleştirmeye Esas Nakil İşlemi haftalarında tekrar tercih yapabilecektir.  Bu süreçte an fazla 3 tercih yapma hakkına sahiptir.</a:t>
          </a:r>
        </a:p>
      </dsp:txBody>
      <dsp:txXfrm>
        <a:off x="616963" y="3110788"/>
        <a:ext cx="7449848" cy="888796"/>
      </dsp:txXfrm>
    </dsp:sp>
    <dsp:sp modelId="{8197E456-7657-4F02-B47C-F16617011E92}">
      <dsp:nvSpPr>
        <dsp:cNvPr id="0" name=""/>
        <dsp:cNvSpPr/>
      </dsp:nvSpPr>
      <dsp:spPr>
        <a:xfrm>
          <a:off x="61465" y="2999689"/>
          <a:ext cx="1110996" cy="1110996"/>
        </a:xfrm>
        <a:prstGeom prst="ellipse">
          <a:avLst/>
        </a:prstGeom>
        <a:solidFill>
          <a:schemeClr val="lt1">
            <a:hueOff val="0"/>
            <a:satOff val="0"/>
            <a:lumOff val="0"/>
            <a:alphaOff val="0"/>
          </a:schemeClr>
        </a:solidFill>
        <a:ln w="12700" cap="flat" cmpd="sng" algn="ctr">
          <a:solidFill>
            <a:schemeClr val="accent2">
              <a:hueOff val="-10351888"/>
              <a:satOff val="45859"/>
              <a:lumOff val="-16864"/>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296A4518-715D-43C0-89E3-8D2A33272046}" type="datetimeFigureOut">
              <a:rPr lang="tr-TR" smtClean="0"/>
              <a:t>4.03.2024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F941200-31FD-4878-B109-50B46CDD038A}" type="slidenum">
              <a:rPr lang="tr-TR" smtClean="0"/>
              <a:t>‹#›</a:t>
            </a:fld>
            <a:endParaRPr lang="tr-TR"/>
          </a:p>
        </p:txBody>
      </p:sp>
    </p:spTree>
    <p:extLst>
      <p:ext uri="{BB962C8B-B14F-4D97-AF65-F5344CB8AC3E}">
        <p14:creationId xmlns:p14="http://schemas.microsoft.com/office/powerpoint/2010/main" val="269567343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96A4518-715D-43C0-89E3-8D2A33272046}" type="datetimeFigureOut">
              <a:rPr lang="tr-TR" smtClean="0"/>
              <a:t>4.03.2024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F941200-31FD-4878-B109-50B46CDD038A}" type="slidenum">
              <a:rPr lang="tr-TR" smtClean="0"/>
              <a:t>‹#›</a:t>
            </a:fld>
            <a:endParaRPr lang="tr-TR"/>
          </a:p>
        </p:txBody>
      </p:sp>
    </p:spTree>
    <p:extLst>
      <p:ext uri="{BB962C8B-B14F-4D97-AF65-F5344CB8AC3E}">
        <p14:creationId xmlns:p14="http://schemas.microsoft.com/office/powerpoint/2010/main" val="2375359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96A4518-715D-43C0-89E3-8D2A33272046}" type="datetimeFigureOut">
              <a:rPr lang="tr-TR" smtClean="0"/>
              <a:t>4.03.2024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F941200-31FD-4878-B109-50B46CDD038A}" type="slidenum">
              <a:rPr lang="tr-TR" smtClean="0"/>
              <a:t>‹#›</a:t>
            </a:fld>
            <a:endParaRPr lang="tr-TR"/>
          </a:p>
        </p:txBody>
      </p:sp>
    </p:spTree>
    <p:extLst>
      <p:ext uri="{BB962C8B-B14F-4D97-AF65-F5344CB8AC3E}">
        <p14:creationId xmlns:p14="http://schemas.microsoft.com/office/powerpoint/2010/main" val="78007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96A4518-715D-43C0-89E3-8D2A33272046}" type="datetimeFigureOut">
              <a:rPr lang="tr-TR" smtClean="0"/>
              <a:t>4.03.2024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F941200-31FD-4878-B109-50B46CDD038A}" type="slidenum">
              <a:rPr lang="tr-TR" smtClean="0"/>
              <a:t>‹#›</a:t>
            </a:fld>
            <a:endParaRPr lang="tr-TR"/>
          </a:p>
        </p:txBody>
      </p:sp>
    </p:spTree>
    <p:extLst>
      <p:ext uri="{BB962C8B-B14F-4D97-AF65-F5344CB8AC3E}">
        <p14:creationId xmlns:p14="http://schemas.microsoft.com/office/powerpoint/2010/main" val="2094504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7" name="Date Placeholder 6"/>
          <p:cNvSpPr>
            <a:spLocks noGrp="1"/>
          </p:cNvSpPr>
          <p:nvPr>
            <p:ph type="dt" sz="half" idx="10"/>
          </p:nvPr>
        </p:nvSpPr>
        <p:spPr/>
        <p:txBody>
          <a:bodyPr/>
          <a:lstStyle/>
          <a:p>
            <a:fld id="{296A4518-715D-43C0-89E3-8D2A33272046}" type="datetimeFigureOut">
              <a:rPr lang="tr-TR" smtClean="0"/>
              <a:t>4.03.2024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F941200-31FD-4878-B109-50B46CDD038A}" type="slidenum">
              <a:rPr lang="tr-TR" smtClean="0"/>
              <a:t>‹#›</a:t>
            </a:fld>
            <a:endParaRPr lang="tr-TR"/>
          </a:p>
        </p:txBody>
      </p:sp>
    </p:spTree>
    <p:extLst>
      <p:ext uri="{BB962C8B-B14F-4D97-AF65-F5344CB8AC3E}">
        <p14:creationId xmlns:p14="http://schemas.microsoft.com/office/powerpoint/2010/main" val="214381538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8" name="Date Placeholder 7"/>
          <p:cNvSpPr>
            <a:spLocks noGrp="1"/>
          </p:cNvSpPr>
          <p:nvPr>
            <p:ph type="dt" sz="half" idx="10"/>
          </p:nvPr>
        </p:nvSpPr>
        <p:spPr/>
        <p:txBody>
          <a:bodyPr/>
          <a:lstStyle/>
          <a:p>
            <a:fld id="{296A4518-715D-43C0-89E3-8D2A33272046}" type="datetimeFigureOut">
              <a:rPr lang="tr-TR" smtClean="0"/>
              <a:t>4.03.2024</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DF941200-31FD-4878-B109-50B46CDD038A}" type="slidenum">
              <a:rPr lang="tr-TR" smtClean="0"/>
              <a:t>‹#›</a:t>
            </a:fld>
            <a:endParaRPr lang="tr-TR"/>
          </a:p>
        </p:txBody>
      </p:sp>
    </p:spTree>
    <p:extLst>
      <p:ext uri="{BB962C8B-B14F-4D97-AF65-F5344CB8AC3E}">
        <p14:creationId xmlns:p14="http://schemas.microsoft.com/office/powerpoint/2010/main" val="1496050414"/>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7" name="Date Placeholder 6"/>
          <p:cNvSpPr>
            <a:spLocks noGrp="1"/>
          </p:cNvSpPr>
          <p:nvPr>
            <p:ph type="dt" sz="half" idx="10"/>
          </p:nvPr>
        </p:nvSpPr>
        <p:spPr/>
        <p:txBody>
          <a:bodyPr/>
          <a:lstStyle/>
          <a:p>
            <a:fld id="{296A4518-715D-43C0-89E3-8D2A33272046}" type="datetimeFigureOut">
              <a:rPr lang="tr-TR" smtClean="0"/>
              <a:t>4.03.2024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F941200-31FD-4878-B109-50B46CDD038A}"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3227233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296A4518-715D-43C0-89E3-8D2A33272046}" type="datetimeFigureOut">
              <a:rPr lang="tr-TR" smtClean="0"/>
              <a:t>4.03.2024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F941200-31FD-4878-B109-50B46CDD038A}" type="slidenum">
              <a:rPr lang="tr-TR" smtClean="0"/>
              <a:t>‹#›</a:t>
            </a:fld>
            <a:endParaRPr lang="tr-TR"/>
          </a:p>
        </p:txBody>
      </p:sp>
    </p:spTree>
    <p:extLst>
      <p:ext uri="{BB962C8B-B14F-4D97-AF65-F5344CB8AC3E}">
        <p14:creationId xmlns:p14="http://schemas.microsoft.com/office/powerpoint/2010/main" val="8115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6A4518-715D-43C0-89E3-8D2A33272046}" type="datetimeFigureOut">
              <a:rPr lang="tr-TR" smtClean="0"/>
              <a:t>4.03.2024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F941200-31FD-4878-B109-50B46CDD038A}" type="slidenum">
              <a:rPr lang="tr-TR" smtClean="0"/>
              <a:t>‹#›</a:t>
            </a:fld>
            <a:endParaRPr lang="tr-TR"/>
          </a:p>
        </p:txBody>
      </p:sp>
    </p:spTree>
    <p:extLst>
      <p:ext uri="{BB962C8B-B14F-4D97-AF65-F5344CB8AC3E}">
        <p14:creationId xmlns:p14="http://schemas.microsoft.com/office/powerpoint/2010/main" val="123517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9" name="Date Placeholder 8"/>
          <p:cNvSpPr>
            <a:spLocks noGrp="1"/>
          </p:cNvSpPr>
          <p:nvPr>
            <p:ph type="dt" sz="half" idx="10"/>
          </p:nvPr>
        </p:nvSpPr>
        <p:spPr/>
        <p:txBody>
          <a:bodyPr/>
          <a:lstStyle/>
          <a:p>
            <a:fld id="{296A4518-715D-43C0-89E3-8D2A33272046}" type="datetimeFigureOut">
              <a:rPr lang="tr-TR" smtClean="0"/>
              <a:t>4.03.2024</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DF941200-31FD-4878-B109-50B46CDD038A}" type="slidenum">
              <a:rPr lang="tr-TR" smtClean="0"/>
              <a:t>‹#›</a:t>
            </a:fld>
            <a:endParaRPr lang="tr-TR"/>
          </a:p>
        </p:txBody>
      </p:sp>
    </p:spTree>
    <p:extLst>
      <p:ext uri="{BB962C8B-B14F-4D97-AF65-F5344CB8AC3E}">
        <p14:creationId xmlns:p14="http://schemas.microsoft.com/office/powerpoint/2010/main" val="877552171"/>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296A4518-715D-43C0-89E3-8D2A33272046}" type="datetimeFigureOut">
              <a:rPr lang="tr-TR" smtClean="0"/>
              <a:t>4.03.2024</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DF941200-31FD-4878-B109-50B46CDD038A}" type="slidenum">
              <a:rPr lang="tr-TR" smtClean="0"/>
              <a:t>‹#›</a:t>
            </a:fld>
            <a:endParaRPr lang="tr-TR"/>
          </a:p>
        </p:txBody>
      </p:sp>
    </p:spTree>
    <p:extLst>
      <p:ext uri="{BB962C8B-B14F-4D97-AF65-F5344CB8AC3E}">
        <p14:creationId xmlns:p14="http://schemas.microsoft.com/office/powerpoint/2010/main" val="522165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296A4518-715D-43C0-89E3-8D2A33272046}" type="datetimeFigureOut">
              <a:rPr lang="tr-TR" smtClean="0"/>
              <a:t>4.03.2024</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F941200-31FD-4878-B109-50B46CDD038A}" type="slidenum">
              <a:rPr lang="tr-TR" smtClean="0"/>
              <a:t>‹#›</a:t>
            </a:fld>
            <a:endParaRPr lang="tr-TR"/>
          </a:p>
        </p:txBody>
      </p:sp>
    </p:spTree>
    <p:extLst>
      <p:ext uri="{BB962C8B-B14F-4D97-AF65-F5344CB8AC3E}">
        <p14:creationId xmlns:p14="http://schemas.microsoft.com/office/powerpoint/2010/main" val="697667009"/>
      </p:ext>
    </p:extLst>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40C3B2-D7E2-40E0-A9D7-4FB397075272}"/>
              </a:ext>
            </a:extLst>
          </p:cNvPr>
          <p:cNvSpPr>
            <a:spLocks noGrp="1"/>
          </p:cNvSpPr>
          <p:nvPr>
            <p:ph type="ctrTitle"/>
          </p:nvPr>
        </p:nvSpPr>
        <p:spPr>
          <a:xfrm>
            <a:off x="411480" y="533400"/>
            <a:ext cx="11308080" cy="5836920"/>
          </a:xfrm>
        </p:spPr>
        <p:txBody>
          <a:bodyPr/>
          <a:lstStyle/>
          <a:p>
            <a:r>
              <a:rPr lang="tr-TR" dirty="0"/>
              <a:t/>
            </a:r>
            <a:br>
              <a:rPr lang="tr-TR" dirty="0"/>
            </a:br>
            <a:r>
              <a:rPr lang="tr-TR" dirty="0"/>
              <a:t/>
            </a:r>
            <a:br>
              <a:rPr lang="tr-TR" dirty="0"/>
            </a:br>
            <a:r>
              <a:rPr lang="tr-TR" dirty="0"/>
              <a:t/>
            </a:r>
            <a:br>
              <a:rPr lang="tr-TR" dirty="0"/>
            </a:br>
            <a:r>
              <a:rPr lang="tr-TR" dirty="0"/>
              <a:t/>
            </a:r>
            <a:br>
              <a:rPr lang="tr-TR" dirty="0"/>
            </a:br>
            <a:endParaRPr lang="tr-TR" dirty="0"/>
          </a:p>
        </p:txBody>
      </p:sp>
      <p:sp>
        <p:nvSpPr>
          <p:cNvPr id="9" name="Metin kutusu 8">
            <a:extLst>
              <a:ext uri="{FF2B5EF4-FFF2-40B4-BE49-F238E27FC236}">
                <a16:creationId xmlns:a16="http://schemas.microsoft.com/office/drawing/2014/main" id="{4F08BDA6-F8EE-3370-DF6C-FABD7C9C55E7}"/>
              </a:ext>
            </a:extLst>
          </p:cNvPr>
          <p:cNvSpPr txBox="1"/>
          <p:nvPr/>
        </p:nvSpPr>
        <p:spPr>
          <a:xfrm>
            <a:off x="1645854" y="746138"/>
            <a:ext cx="8839331" cy="2862322"/>
          </a:xfrm>
          <a:prstGeom prst="rect">
            <a:avLst/>
          </a:prstGeom>
          <a:noFill/>
        </p:spPr>
        <p:txBody>
          <a:bodyPr wrap="square" rtlCol="0">
            <a:spAutoFit/>
          </a:bodyPr>
          <a:lstStyle/>
          <a:p>
            <a:pPr algn="ctr"/>
            <a:r>
              <a:rPr lang="tr-TR" sz="6000" dirty="0">
                <a:solidFill>
                  <a:schemeClr val="bg1"/>
                </a:solidFill>
              </a:rPr>
              <a:t>LİSELERE GEÇİŞ SINAVI TERCİH İŞLEMLERİ SUNUMU</a:t>
            </a:r>
          </a:p>
        </p:txBody>
      </p:sp>
      <p:pic>
        <p:nvPicPr>
          <p:cNvPr id="6" name="Resim 5">
            <a:extLst>
              <a:ext uri="{FF2B5EF4-FFF2-40B4-BE49-F238E27FC236}">
                <a16:creationId xmlns:a16="http://schemas.microsoft.com/office/drawing/2014/main" id="{216A3B59-015B-4A72-1AD5-E4A397995CC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848859" y="3772730"/>
            <a:ext cx="2433320" cy="2433320"/>
          </a:xfrm>
          <a:prstGeom prst="rect">
            <a:avLst/>
          </a:prstGeom>
        </p:spPr>
      </p:pic>
    </p:spTree>
    <p:extLst>
      <p:ext uri="{BB962C8B-B14F-4D97-AF65-F5344CB8AC3E}">
        <p14:creationId xmlns:p14="http://schemas.microsoft.com/office/powerpoint/2010/main" val="1529945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F855400-EC1B-9964-201E-E52090C77CFC}"/>
              </a:ext>
            </a:extLst>
          </p:cNvPr>
          <p:cNvSpPr>
            <a:spLocks noGrp="1"/>
          </p:cNvSpPr>
          <p:nvPr>
            <p:ph idx="1"/>
          </p:nvPr>
        </p:nvSpPr>
        <p:spPr>
          <a:xfrm>
            <a:off x="904136" y="2330134"/>
            <a:ext cx="10317481" cy="3101983"/>
          </a:xfrm>
        </p:spPr>
        <p:txBody>
          <a:bodyPr>
            <a:normAutofit/>
          </a:bodyPr>
          <a:lstStyle/>
          <a:p>
            <a:r>
              <a:rPr lang="tr-TR" sz="2400" dirty="0"/>
              <a:t>Öğrenciler, ilk olarak </a:t>
            </a:r>
            <a:r>
              <a:rPr lang="tr-TR" sz="2400" b="1" dirty="0"/>
              <a:t>Yerel Yerleştirme İle Öğrenci Alan Okullar </a:t>
            </a:r>
            <a:r>
              <a:rPr lang="tr-TR" sz="2400" dirty="0"/>
              <a:t>ekranından tercih yapacaklardır. </a:t>
            </a:r>
          </a:p>
          <a:p>
            <a:r>
              <a:rPr lang="tr-TR" sz="2400" dirty="0"/>
              <a:t>Yerel Yerleştirmede tercihlerinden </a:t>
            </a:r>
            <a:r>
              <a:rPr lang="tr-TR" sz="2400" b="1" dirty="0"/>
              <a:t>ilk 3 (üç) okulu Kayıt Alanından </a:t>
            </a:r>
            <a:r>
              <a:rPr lang="tr-TR" sz="2400" dirty="0"/>
              <a:t>seçmek kaydıyla öğrenciler </a:t>
            </a:r>
            <a:r>
              <a:rPr lang="tr-TR" sz="2400" b="1" dirty="0"/>
              <a:t>en fazla 5 (beş) okul </a:t>
            </a:r>
            <a:r>
              <a:rPr lang="tr-TR" sz="2400" dirty="0"/>
              <a:t>tercihinde bulunabileceklerdir.</a:t>
            </a:r>
          </a:p>
          <a:p>
            <a:r>
              <a:rPr lang="tr-TR" sz="2400" dirty="0"/>
              <a:t> Yapılan tercihlerde </a:t>
            </a:r>
            <a:r>
              <a:rPr lang="tr-TR" sz="2400" b="1" dirty="0"/>
              <a:t>aynı okul türünden </a:t>
            </a:r>
            <a:r>
              <a:rPr lang="tr-TR" sz="2400" dirty="0"/>
              <a:t>(Anadolu Lisesi, Meslekî ve Teknik Anadolu Lisesi, Anadolu İmam Hatip Lisesi) </a:t>
            </a:r>
            <a:r>
              <a:rPr lang="tr-TR" sz="2400" b="1" dirty="0"/>
              <a:t>en fazla 3 (üç) okul </a:t>
            </a:r>
            <a:r>
              <a:rPr lang="tr-TR" sz="2400" dirty="0"/>
              <a:t>seçilebilecektir.</a:t>
            </a:r>
          </a:p>
          <a:p>
            <a:endParaRPr lang="tr-TR" sz="2400" dirty="0"/>
          </a:p>
        </p:txBody>
      </p:sp>
      <p:sp>
        <p:nvSpPr>
          <p:cNvPr id="4" name="Başlık 1">
            <a:extLst>
              <a:ext uri="{FF2B5EF4-FFF2-40B4-BE49-F238E27FC236}">
                <a16:creationId xmlns:a16="http://schemas.microsoft.com/office/drawing/2014/main" id="{EB67E5F4-511F-E02B-1D8B-CF13FD0D3E2F}"/>
              </a:ext>
            </a:extLst>
          </p:cNvPr>
          <p:cNvSpPr txBox="1">
            <a:spLocks/>
          </p:cNvSpPr>
          <p:nvPr/>
        </p:nvSpPr>
        <p:spPr bwMode="black">
          <a:xfrm>
            <a:off x="904136" y="610128"/>
            <a:ext cx="10317481" cy="1366406"/>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3200" dirty="0" smtClean="0"/>
              <a:t>TERCİH İŞLEMLERİ</a:t>
            </a:r>
            <a:endParaRPr lang="tr-TR" sz="3200" dirty="0"/>
          </a:p>
        </p:txBody>
      </p:sp>
    </p:spTree>
    <p:extLst>
      <p:ext uri="{BB962C8B-B14F-4D97-AF65-F5344CB8AC3E}">
        <p14:creationId xmlns:p14="http://schemas.microsoft.com/office/powerpoint/2010/main" val="2857771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5CAD2B-C981-D23C-42C8-CBAEF55DE894}"/>
              </a:ext>
            </a:extLst>
          </p:cNvPr>
          <p:cNvSpPr>
            <a:spLocks noGrp="1"/>
          </p:cNvSpPr>
          <p:nvPr>
            <p:ph type="title"/>
          </p:nvPr>
        </p:nvSpPr>
        <p:spPr>
          <a:xfrm>
            <a:off x="1035698" y="289960"/>
            <a:ext cx="10144366" cy="928142"/>
          </a:xfrm>
        </p:spPr>
        <p:txBody>
          <a:bodyPr/>
          <a:lstStyle/>
          <a:p>
            <a:r>
              <a:rPr lang="tr-TR" dirty="0"/>
              <a:t>Tercih işlemleri</a:t>
            </a:r>
          </a:p>
        </p:txBody>
      </p:sp>
      <p:sp>
        <p:nvSpPr>
          <p:cNvPr id="4" name="Dikdörtgen 3">
            <a:extLst>
              <a:ext uri="{FF2B5EF4-FFF2-40B4-BE49-F238E27FC236}">
                <a16:creationId xmlns:a16="http://schemas.microsoft.com/office/drawing/2014/main" id="{80B1B7CA-88BC-C6B1-10B7-27147C751496}"/>
              </a:ext>
            </a:extLst>
          </p:cNvPr>
          <p:cNvSpPr/>
          <p:nvPr/>
        </p:nvSpPr>
        <p:spPr>
          <a:xfrm>
            <a:off x="795343" y="2747652"/>
            <a:ext cx="2438400" cy="1066800"/>
          </a:xfrm>
          <a:prstGeom prst="rect">
            <a:avLst/>
          </a:prstGeom>
          <a:solidFill>
            <a:srgbClr val="00B050"/>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tr-TR" sz="1800" b="0" i="0" u="none" strike="noStrike" kern="0" cap="none" spc="0" normalizeH="0" baseline="0" noProof="0" dirty="0">
                <a:ln>
                  <a:noFill/>
                </a:ln>
                <a:solidFill>
                  <a:prstClr val="white"/>
                </a:solidFill>
                <a:effectLst/>
                <a:uLnTx/>
                <a:uFillTx/>
                <a:latin typeface="Calibri"/>
                <a:ea typeface="+mn-ea"/>
                <a:cs typeface="+mn-cs"/>
              </a:rPr>
              <a:t>KAYIT ALANI</a:t>
            </a:r>
          </a:p>
        </p:txBody>
      </p:sp>
      <p:sp>
        <p:nvSpPr>
          <p:cNvPr id="5" name="Metin kutusu 4">
            <a:extLst>
              <a:ext uri="{FF2B5EF4-FFF2-40B4-BE49-F238E27FC236}">
                <a16:creationId xmlns:a16="http://schemas.microsoft.com/office/drawing/2014/main" id="{91C1BEA8-3E78-C665-FF21-F1BE735DDCB1}"/>
              </a:ext>
            </a:extLst>
          </p:cNvPr>
          <p:cNvSpPr txBox="1"/>
          <p:nvPr/>
        </p:nvSpPr>
        <p:spPr>
          <a:xfrm>
            <a:off x="642943" y="4408692"/>
            <a:ext cx="2660094" cy="1754326"/>
          </a:xfrm>
          <a:prstGeom prst="rect">
            <a:avLst/>
          </a:prstGeom>
          <a:solidFill>
            <a:srgbClr val="00B050"/>
          </a:soli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tr-TR" sz="1800" b="1" i="0" u="none" strike="noStrike" kern="0" cap="none" spc="0" normalizeH="0" baseline="0" noProof="0" dirty="0">
                <a:ln>
                  <a:noFill/>
                </a:ln>
                <a:solidFill>
                  <a:prstClr val="white"/>
                </a:solidFill>
                <a:effectLst/>
                <a:uLnTx/>
                <a:uFillTx/>
                <a:latin typeface="Times New Roman" pitchFamily="18" charset="0"/>
                <a:ea typeface="+mn-ea"/>
                <a:cs typeface="Times New Roman" pitchFamily="18" charset="0"/>
              </a:rPr>
              <a:t>Öğrenci için ikamet adresinin bulunduğu Kayıt Alanında yer alan okulları belirtir.</a:t>
            </a:r>
          </a:p>
          <a:p>
            <a:pPr marL="0" marR="0" lvl="0" indent="0" algn="ctr" defTabSz="914400" eaLnBrk="0" fontAlgn="base" latinLnBrk="0" hangingPunct="0">
              <a:lnSpc>
                <a:spcPct val="100000"/>
              </a:lnSpc>
              <a:spcBef>
                <a:spcPct val="0"/>
              </a:spcBef>
              <a:spcAft>
                <a:spcPct val="0"/>
              </a:spcAft>
              <a:buClrTx/>
              <a:buSzTx/>
              <a:buFontTx/>
              <a:buNone/>
              <a:tabLst/>
              <a:defRPr/>
            </a:pPr>
            <a:r>
              <a:rPr kumimoji="0" lang="tr-TR" sz="1800" b="1" i="0" u="none" strike="noStrike" kern="0" cap="none" spc="0" normalizeH="0" baseline="0" noProof="0" dirty="0">
                <a:ln>
                  <a:noFill/>
                </a:ln>
                <a:solidFill>
                  <a:prstClr val="white"/>
                </a:solidFill>
                <a:effectLst/>
                <a:uLnTx/>
                <a:uFillTx/>
                <a:latin typeface="Times New Roman" pitchFamily="18" charset="0"/>
                <a:ea typeface="+mn-ea"/>
                <a:cs typeface="Times New Roman" pitchFamily="18" charset="0"/>
              </a:rPr>
              <a:t>( 3 Tercih )</a:t>
            </a:r>
            <a:br>
              <a:rPr kumimoji="0" lang="tr-TR" sz="1800" b="1" i="0" u="none" strike="noStrike" kern="0" cap="none" spc="0" normalizeH="0" baseline="0" noProof="0" dirty="0">
                <a:ln>
                  <a:noFill/>
                </a:ln>
                <a:solidFill>
                  <a:prstClr val="white"/>
                </a:solidFill>
                <a:effectLst/>
                <a:uLnTx/>
                <a:uFillTx/>
                <a:latin typeface="Times New Roman" pitchFamily="18" charset="0"/>
                <a:ea typeface="+mn-ea"/>
                <a:cs typeface="Times New Roman" pitchFamily="18" charset="0"/>
              </a:rPr>
            </a:br>
            <a:endParaRPr kumimoji="0" lang="tr-TR" sz="1800" b="1" i="0" u="none" strike="noStrike" kern="0" cap="none" spc="0" normalizeH="0" baseline="0" noProof="0" dirty="0">
              <a:ln>
                <a:noFill/>
              </a:ln>
              <a:solidFill>
                <a:srgbClr val="C00000"/>
              </a:solidFill>
              <a:effectLst/>
              <a:uLnTx/>
              <a:uFillTx/>
              <a:latin typeface="Times New Roman" pitchFamily="18" charset="0"/>
              <a:ea typeface="+mn-ea"/>
              <a:cs typeface="Times New Roman" pitchFamily="18" charset="0"/>
            </a:endParaRPr>
          </a:p>
        </p:txBody>
      </p:sp>
      <p:sp>
        <p:nvSpPr>
          <p:cNvPr id="6" name="Dikdörtgen 5">
            <a:extLst>
              <a:ext uri="{FF2B5EF4-FFF2-40B4-BE49-F238E27FC236}">
                <a16:creationId xmlns:a16="http://schemas.microsoft.com/office/drawing/2014/main" id="{53A3FFF2-140A-4B9A-0A0D-60ED06580C19}"/>
              </a:ext>
            </a:extLst>
          </p:cNvPr>
          <p:cNvSpPr/>
          <p:nvPr/>
        </p:nvSpPr>
        <p:spPr>
          <a:xfrm>
            <a:off x="4768503" y="2747652"/>
            <a:ext cx="2438400" cy="1066800"/>
          </a:xfrm>
          <a:prstGeom prst="rect">
            <a:avLst/>
          </a:prstGeom>
          <a:solidFill>
            <a:srgbClr val="00B0F0"/>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tr-TR" sz="1800" b="0" i="0" u="none" strike="noStrike" kern="0" cap="none" spc="0" normalizeH="0" baseline="0" noProof="0" dirty="0">
                <a:ln>
                  <a:noFill/>
                </a:ln>
                <a:solidFill>
                  <a:prstClr val="white"/>
                </a:solidFill>
                <a:effectLst/>
                <a:uLnTx/>
                <a:uFillTx/>
                <a:latin typeface="Calibri"/>
                <a:ea typeface="+mn-ea"/>
                <a:cs typeface="+mn-cs"/>
              </a:rPr>
              <a:t>KOMŞU KAYIT ALANI</a:t>
            </a:r>
          </a:p>
        </p:txBody>
      </p:sp>
      <p:sp>
        <p:nvSpPr>
          <p:cNvPr id="7" name="Dikdörtgen 6">
            <a:extLst>
              <a:ext uri="{FF2B5EF4-FFF2-40B4-BE49-F238E27FC236}">
                <a16:creationId xmlns:a16="http://schemas.microsoft.com/office/drawing/2014/main" id="{792B18B8-F50D-7848-7CCA-133C77F7C24C}"/>
              </a:ext>
            </a:extLst>
          </p:cNvPr>
          <p:cNvSpPr/>
          <p:nvPr/>
        </p:nvSpPr>
        <p:spPr>
          <a:xfrm>
            <a:off x="8741664" y="2747652"/>
            <a:ext cx="2438400" cy="1066800"/>
          </a:xfrm>
          <a:prstGeom prst="rect">
            <a:avLst/>
          </a:prstGeom>
          <a:solidFill>
            <a:srgbClr val="C00000"/>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tr-TR" sz="1800" b="0" i="0" u="none" strike="noStrike" kern="0" cap="none" spc="0" normalizeH="0" baseline="0" noProof="0" dirty="0">
                <a:ln>
                  <a:noFill/>
                </a:ln>
                <a:solidFill>
                  <a:prstClr val="white"/>
                </a:solidFill>
                <a:effectLst/>
                <a:uLnTx/>
                <a:uFillTx/>
                <a:latin typeface="Calibri"/>
                <a:ea typeface="+mn-ea"/>
                <a:cs typeface="+mn-cs"/>
              </a:rPr>
              <a:t>DİĞER</a:t>
            </a:r>
          </a:p>
        </p:txBody>
      </p:sp>
      <p:sp>
        <p:nvSpPr>
          <p:cNvPr id="8" name="Metin kutusu 7">
            <a:extLst>
              <a:ext uri="{FF2B5EF4-FFF2-40B4-BE49-F238E27FC236}">
                <a16:creationId xmlns:a16="http://schemas.microsoft.com/office/drawing/2014/main" id="{0C53BE77-5892-A232-53A1-2DDE7BAA3D89}"/>
              </a:ext>
            </a:extLst>
          </p:cNvPr>
          <p:cNvSpPr txBox="1"/>
          <p:nvPr/>
        </p:nvSpPr>
        <p:spPr>
          <a:xfrm>
            <a:off x="4724400" y="4408692"/>
            <a:ext cx="2482503" cy="1754326"/>
          </a:xfrm>
          <a:prstGeom prst="rect">
            <a:avLst/>
          </a:prstGeom>
          <a:solidFill>
            <a:srgbClr val="00B0F0"/>
          </a:soli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tr-TR" sz="1800" b="1" i="0" u="none" strike="noStrike" kern="0" cap="none" spc="0" normalizeH="0" baseline="0" noProof="0" dirty="0">
                <a:ln>
                  <a:noFill/>
                </a:ln>
                <a:solidFill>
                  <a:prstClr val="white"/>
                </a:solidFill>
                <a:effectLst/>
                <a:uLnTx/>
                <a:uFillTx/>
                <a:latin typeface="Times New Roman" pitchFamily="18" charset="0"/>
                <a:ea typeface="+mn-ea"/>
                <a:cs typeface="Times New Roman" pitchFamily="18" charset="0"/>
              </a:rPr>
              <a:t>Öğrenci için ikamet adresine göre Komşu Kayıt Alanında yer alanlar okulları belirtir.</a:t>
            </a: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tr-TR" sz="1800" b="1" i="0" u="none" strike="noStrike" kern="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
        <p:nvSpPr>
          <p:cNvPr id="9" name="Metin kutusu 8">
            <a:extLst>
              <a:ext uri="{FF2B5EF4-FFF2-40B4-BE49-F238E27FC236}">
                <a16:creationId xmlns:a16="http://schemas.microsoft.com/office/drawing/2014/main" id="{DA8A1047-17CB-A251-8F10-7F6CFBEB28EF}"/>
              </a:ext>
            </a:extLst>
          </p:cNvPr>
          <p:cNvSpPr txBox="1"/>
          <p:nvPr/>
        </p:nvSpPr>
        <p:spPr>
          <a:xfrm>
            <a:off x="8741664" y="4496352"/>
            <a:ext cx="2438400" cy="1477328"/>
          </a:xfrm>
          <a:prstGeom prst="rect">
            <a:avLst/>
          </a:prstGeom>
          <a:solidFill>
            <a:srgbClr val="C00000"/>
          </a:soli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tr-TR" sz="1800" b="1" i="0" u="none" strike="noStrike" kern="0" cap="none" spc="0" normalizeH="0" baseline="0" noProof="0" dirty="0">
                <a:ln>
                  <a:noFill/>
                </a:ln>
                <a:solidFill>
                  <a:prstClr val="white"/>
                </a:solidFill>
                <a:effectLst/>
                <a:uLnTx/>
                <a:uFillTx/>
                <a:latin typeface="Times New Roman" pitchFamily="18" charset="0"/>
                <a:ea typeface="+mn-ea"/>
                <a:cs typeface="Times New Roman" pitchFamily="18" charset="0"/>
              </a:rPr>
              <a:t>Öğrenci için ikamet adresi ve Komşu Kayıt Alanında yer almayan okulları belirtir.</a:t>
            </a:r>
            <a:endParaRPr lang="tr-TR" b="1" kern="0" dirty="0">
              <a:solidFill>
                <a:prstClr val="white"/>
              </a:solidFill>
              <a:latin typeface="Times New Roman" pitchFamily="18" charset="0"/>
              <a:cs typeface="Times New Roman"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tr-TR" sz="1800" b="1" i="0" u="none" strike="noStrike" kern="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
        <p:nvSpPr>
          <p:cNvPr id="10" name="Aşağı Ok 11">
            <a:extLst>
              <a:ext uri="{FF2B5EF4-FFF2-40B4-BE49-F238E27FC236}">
                <a16:creationId xmlns:a16="http://schemas.microsoft.com/office/drawing/2014/main" id="{D18BB7B0-6EAF-0702-3DA3-A3521AD86A9C}"/>
              </a:ext>
            </a:extLst>
          </p:cNvPr>
          <p:cNvSpPr/>
          <p:nvPr/>
        </p:nvSpPr>
        <p:spPr>
          <a:xfrm>
            <a:off x="1861022" y="3896968"/>
            <a:ext cx="223935" cy="429208"/>
          </a:xfrm>
          <a:prstGeom prst="downArrow">
            <a:avLst/>
          </a:prstGeom>
          <a:solidFill>
            <a:srgbClr val="00B050"/>
          </a:solidFill>
          <a:ln w="25400" cap="flat" cmpd="sng" algn="ctr">
            <a:solidFill>
              <a:srgbClr val="4F81BD">
                <a:shade val="50000"/>
              </a:srgb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prstClr val="white"/>
              </a:solidFill>
              <a:effectLst/>
              <a:uLnTx/>
              <a:uFillTx/>
              <a:latin typeface="Calibri"/>
              <a:ea typeface="+mn-ea"/>
              <a:cs typeface="+mn-cs"/>
            </a:endParaRPr>
          </a:p>
        </p:txBody>
      </p:sp>
      <p:sp>
        <p:nvSpPr>
          <p:cNvPr id="11" name="Aşağı Ok 11">
            <a:extLst>
              <a:ext uri="{FF2B5EF4-FFF2-40B4-BE49-F238E27FC236}">
                <a16:creationId xmlns:a16="http://schemas.microsoft.com/office/drawing/2014/main" id="{F7A4A18A-DEDD-DEFF-A794-FF211E2922A6}"/>
              </a:ext>
            </a:extLst>
          </p:cNvPr>
          <p:cNvSpPr/>
          <p:nvPr/>
        </p:nvSpPr>
        <p:spPr>
          <a:xfrm>
            <a:off x="5949220" y="3896968"/>
            <a:ext cx="223935" cy="429208"/>
          </a:xfrm>
          <a:prstGeom prst="downArrow">
            <a:avLst/>
          </a:prstGeom>
          <a:solidFill>
            <a:srgbClr val="00B0F0"/>
          </a:solidFill>
          <a:ln w="25400" cap="flat" cmpd="sng" algn="ctr">
            <a:solidFill>
              <a:srgbClr val="4F81BD">
                <a:shade val="50000"/>
              </a:srgb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prstClr val="white"/>
              </a:solidFill>
              <a:effectLst/>
              <a:uLnTx/>
              <a:uFillTx/>
              <a:latin typeface="Calibri"/>
              <a:ea typeface="+mn-ea"/>
              <a:cs typeface="+mn-cs"/>
            </a:endParaRPr>
          </a:p>
        </p:txBody>
      </p:sp>
      <p:sp>
        <p:nvSpPr>
          <p:cNvPr id="12" name="Aşağı Ok 11">
            <a:extLst>
              <a:ext uri="{FF2B5EF4-FFF2-40B4-BE49-F238E27FC236}">
                <a16:creationId xmlns:a16="http://schemas.microsoft.com/office/drawing/2014/main" id="{57AD4B88-7CE7-F2CE-4711-06D5AEA7E1E3}"/>
              </a:ext>
            </a:extLst>
          </p:cNvPr>
          <p:cNvSpPr/>
          <p:nvPr/>
        </p:nvSpPr>
        <p:spPr>
          <a:xfrm>
            <a:off x="9960864" y="3896968"/>
            <a:ext cx="223935" cy="429208"/>
          </a:xfrm>
          <a:prstGeom prst="downArrow">
            <a:avLst/>
          </a:prstGeom>
          <a:solidFill>
            <a:srgbClr val="FF0000"/>
          </a:solidFill>
          <a:ln w="25400" cap="flat" cmpd="sng" algn="ctr">
            <a:solidFill>
              <a:srgbClr val="4F81BD">
                <a:shade val="50000"/>
              </a:srgb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prstClr val="white"/>
              </a:solidFill>
              <a:effectLst/>
              <a:uLnTx/>
              <a:uFillTx/>
              <a:latin typeface="Calibri"/>
              <a:ea typeface="+mn-ea"/>
              <a:cs typeface="+mn-cs"/>
            </a:endParaRPr>
          </a:p>
        </p:txBody>
      </p:sp>
      <p:sp>
        <p:nvSpPr>
          <p:cNvPr id="13" name="Dikdörtgen 12">
            <a:extLst>
              <a:ext uri="{FF2B5EF4-FFF2-40B4-BE49-F238E27FC236}">
                <a16:creationId xmlns:a16="http://schemas.microsoft.com/office/drawing/2014/main" id="{46C67CFD-A08C-1B33-98D9-2BE0A8E1FC3A}"/>
              </a:ext>
            </a:extLst>
          </p:cNvPr>
          <p:cNvSpPr/>
          <p:nvPr/>
        </p:nvSpPr>
        <p:spPr>
          <a:xfrm>
            <a:off x="2290479" y="1641807"/>
            <a:ext cx="7894320" cy="341070"/>
          </a:xfrm>
          <a:prstGeom prst="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YEREL TERLEŞTİRME (5 TERCİH)</a:t>
            </a:r>
          </a:p>
        </p:txBody>
      </p:sp>
    </p:spTree>
    <p:extLst>
      <p:ext uri="{BB962C8B-B14F-4D97-AF65-F5344CB8AC3E}">
        <p14:creationId xmlns:p14="http://schemas.microsoft.com/office/powerpoint/2010/main" val="4287999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F49D9B-2075-7824-F9F5-4C3FA926A88D}"/>
              </a:ext>
            </a:extLst>
          </p:cNvPr>
          <p:cNvSpPr>
            <a:spLocks noGrp="1"/>
          </p:cNvSpPr>
          <p:nvPr>
            <p:ph type="title"/>
          </p:nvPr>
        </p:nvSpPr>
        <p:spPr>
          <a:xfrm>
            <a:off x="850204" y="544814"/>
            <a:ext cx="10495819" cy="1188720"/>
          </a:xfrm>
        </p:spPr>
        <p:txBody>
          <a:bodyPr/>
          <a:lstStyle/>
          <a:p>
            <a:r>
              <a:rPr lang="tr-TR" dirty="0"/>
              <a:t>TERCİH İŞLEMLERİ</a:t>
            </a:r>
          </a:p>
        </p:txBody>
      </p:sp>
      <p:sp>
        <p:nvSpPr>
          <p:cNvPr id="3" name="İçerik Yer Tutucusu 2">
            <a:extLst>
              <a:ext uri="{FF2B5EF4-FFF2-40B4-BE49-F238E27FC236}">
                <a16:creationId xmlns:a16="http://schemas.microsoft.com/office/drawing/2014/main" id="{614F5514-B388-BC2B-C872-D053351B6541}"/>
              </a:ext>
            </a:extLst>
          </p:cNvPr>
          <p:cNvSpPr>
            <a:spLocks noGrp="1"/>
          </p:cNvSpPr>
          <p:nvPr>
            <p:ph idx="1"/>
          </p:nvPr>
        </p:nvSpPr>
        <p:spPr>
          <a:xfrm>
            <a:off x="850203" y="2192694"/>
            <a:ext cx="10495819" cy="3538003"/>
          </a:xfrm>
        </p:spPr>
        <p:txBody>
          <a:bodyPr>
            <a:normAutofit/>
          </a:bodyPr>
          <a:lstStyle/>
          <a:p>
            <a:pPr>
              <a:lnSpc>
                <a:spcPct val="150000"/>
              </a:lnSpc>
            </a:pPr>
            <a:r>
              <a:rPr lang="tr-TR" sz="2800" dirty="0"/>
              <a:t>Öğrenciler, </a:t>
            </a:r>
            <a:r>
              <a:rPr lang="tr-TR" sz="2800" dirty="0">
                <a:solidFill>
                  <a:srgbClr val="00B050"/>
                </a:solidFill>
              </a:rPr>
              <a:t>“Kayıt Alanı” </a:t>
            </a:r>
            <a:r>
              <a:rPr lang="tr-TR" sz="2800" dirty="0"/>
              <a:t>ile belirtilen Kayıt Alanındaki Okulları seçmesi halinde  bir liseye Yerleştirilmede öncelikli olacaktır. </a:t>
            </a:r>
            <a:r>
              <a:rPr lang="tr-TR" sz="2800" dirty="0">
                <a:solidFill>
                  <a:srgbClr val="00B0F0"/>
                </a:solidFill>
              </a:rPr>
              <a:t>“Komşu Kayıt Alanında” </a:t>
            </a:r>
            <a:r>
              <a:rPr lang="tr-TR" sz="2800" dirty="0"/>
              <a:t>veya </a:t>
            </a:r>
            <a:r>
              <a:rPr lang="tr-TR" sz="2800" dirty="0">
                <a:solidFill>
                  <a:srgbClr val="FF0000"/>
                </a:solidFill>
              </a:rPr>
              <a:t>“Diğer” </a:t>
            </a:r>
            <a:r>
              <a:rPr lang="tr-TR" sz="2800" dirty="0"/>
              <a:t>okulları seçmesi halinde o Kayıt Bölgesindeki öğrenciler yerleştikten sonra yerleşeceğinden, BU DURUMU GÖZ ÖNÜNDE BULUNDURMALIDIRLAR.</a:t>
            </a:r>
          </a:p>
        </p:txBody>
      </p:sp>
    </p:spTree>
    <p:extLst>
      <p:ext uri="{BB962C8B-B14F-4D97-AF65-F5344CB8AC3E}">
        <p14:creationId xmlns:p14="http://schemas.microsoft.com/office/powerpoint/2010/main" val="451271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032D3C0-4013-D8DB-91BB-6B0FC5848E78}"/>
              </a:ext>
            </a:extLst>
          </p:cNvPr>
          <p:cNvSpPr>
            <a:spLocks noGrp="1"/>
          </p:cNvSpPr>
          <p:nvPr>
            <p:ph idx="1"/>
          </p:nvPr>
        </p:nvSpPr>
        <p:spPr>
          <a:xfrm>
            <a:off x="850205" y="2136710"/>
            <a:ext cx="10495818" cy="3603317"/>
          </a:xfrm>
        </p:spPr>
        <p:txBody>
          <a:bodyPr>
            <a:normAutofit/>
          </a:bodyPr>
          <a:lstStyle/>
          <a:p>
            <a:pPr>
              <a:lnSpc>
                <a:spcPct val="150000"/>
              </a:lnSpc>
            </a:pPr>
            <a:r>
              <a:rPr lang="tr-TR" sz="2000" dirty="0"/>
              <a:t>Yerel Yerleştirme ile öğrenci alan okullar için tercihlerini yaparak kayıt işlemini tamamlayan öğrenciler için öğrenci sınava girdiyse merkezi sınavla öğrenci alan okullar için açılacaktır. Öğrenci sınava girmediyse bu ekran öğrenciye açılmayacaktır.</a:t>
            </a:r>
          </a:p>
          <a:p>
            <a:pPr>
              <a:lnSpc>
                <a:spcPct val="150000"/>
              </a:lnSpc>
            </a:pPr>
            <a:r>
              <a:rPr lang="tr-TR" sz="2000" dirty="0"/>
              <a:t>Sınava giren bir öğrenci Merkezî Sınavla Öğrenci Alan Okullar </a:t>
            </a:r>
            <a:r>
              <a:rPr lang="tr-TR" sz="2000" b="1" dirty="0"/>
              <a:t>ekranından en fazla 10 (on) okul </a:t>
            </a:r>
            <a:r>
              <a:rPr lang="tr-TR" sz="2000" dirty="0"/>
              <a:t>tercihinde bulunabileceklerdir. </a:t>
            </a:r>
          </a:p>
          <a:p>
            <a:pPr>
              <a:lnSpc>
                <a:spcPct val="150000"/>
              </a:lnSpc>
            </a:pPr>
            <a:r>
              <a:rPr lang="tr-TR" sz="2000" dirty="0"/>
              <a:t>Pansiyonlu Okullar tercih ekranından da </a:t>
            </a:r>
            <a:r>
              <a:rPr lang="tr-TR" sz="2000" b="1" dirty="0"/>
              <a:t>en fazla 5 (beş) okul </a:t>
            </a:r>
            <a:r>
              <a:rPr lang="tr-TR" sz="2000" dirty="0"/>
              <a:t>olmak üzere toplamda 20 okul tercihinde bulunabilecektir.</a:t>
            </a:r>
          </a:p>
        </p:txBody>
      </p:sp>
      <p:sp>
        <p:nvSpPr>
          <p:cNvPr id="4" name="Başlık 1">
            <a:extLst>
              <a:ext uri="{FF2B5EF4-FFF2-40B4-BE49-F238E27FC236}">
                <a16:creationId xmlns:a16="http://schemas.microsoft.com/office/drawing/2014/main" id="{FFF49D9B-2075-7824-F9F5-4C3FA926A88D}"/>
              </a:ext>
            </a:extLst>
          </p:cNvPr>
          <p:cNvSpPr txBox="1">
            <a:spLocks/>
          </p:cNvSpPr>
          <p:nvPr/>
        </p:nvSpPr>
        <p:spPr bwMode="black">
          <a:xfrm>
            <a:off x="850204" y="544814"/>
            <a:ext cx="10495819"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mtClean="0"/>
              <a:t>TERCİH İŞLEMLERİ</a:t>
            </a:r>
            <a:endParaRPr lang="tr-TR" dirty="0"/>
          </a:p>
        </p:txBody>
      </p:sp>
    </p:spTree>
    <p:extLst>
      <p:ext uri="{BB962C8B-B14F-4D97-AF65-F5344CB8AC3E}">
        <p14:creationId xmlns:p14="http://schemas.microsoft.com/office/powerpoint/2010/main" val="24338188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lt Başlık 2">
            <a:extLst>
              <a:ext uri="{FF2B5EF4-FFF2-40B4-BE49-F238E27FC236}">
                <a16:creationId xmlns:a16="http://schemas.microsoft.com/office/drawing/2014/main" id="{E8D0D86B-11DA-4C1D-B318-06546BBEB798}"/>
              </a:ext>
            </a:extLst>
          </p:cNvPr>
          <p:cNvSpPr txBox="1">
            <a:spLocks/>
          </p:cNvSpPr>
          <p:nvPr/>
        </p:nvSpPr>
        <p:spPr>
          <a:xfrm>
            <a:off x="4383317" y="6497867"/>
            <a:ext cx="3072560" cy="36013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endParaRPr lang="tr-TR" dirty="0"/>
          </a:p>
        </p:txBody>
      </p:sp>
      <p:sp>
        <p:nvSpPr>
          <p:cNvPr id="9" name="Başlık 1">
            <a:extLst>
              <a:ext uri="{FF2B5EF4-FFF2-40B4-BE49-F238E27FC236}">
                <a16:creationId xmlns:a16="http://schemas.microsoft.com/office/drawing/2014/main" id="{7E317803-DF67-456C-946F-2674FB5C2747}"/>
              </a:ext>
            </a:extLst>
          </p:cNvPr>
          <p:cNvSpPr txBox="1">
            <a:spLocks/>
          </p:cNvSpPr>
          <p:nvPr/>
        </p:nvSpPr>
        <p:spPr bwMode="black">
          <a:xfrm>
            <a:off x="867747" y="362236"/>
            <a:ext cx="10440955" cy="1112002"/>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2400" dirty="0"/>
              <a:t>MERKEZİ YERLEŞTİRME</a:t>
            </a:r>
          </a:p>
          <a:p>
            <a:r>
              <a:rPr lang="tr-TR" sz="2400" dirty="0"/>
              <a:t>(LGS puanıyla alan liseler)</a:t>
            </a:r>
          </a:p>
        </p:txBody>
      </p:sp>
      <p:sp>
        <p:nvSpPr>
          <p:cNvPr id="10" name="İçerik Yer Tutucusu 2">
            <a:extLst>
              <a:ext uri="{FF2B5EF4-FFF2-40B4-BE49-F238E27FC236}">
                <a16:creationId xmlns:a16="http://schemas.microsoft.com/office/drawing/2014/main" id="{4F545A6A-DE06-43C2-AF6D-C9D501C04A45}"/>
              </a:ext>
            </a:extLst>
          </p:cNvPr>
          <p:cNvSpPr>
            <a:spLocks noGrp="1"/>
          </p:cNvSpPr>
          <p:nvPr>
            <p:ph idx="1"/>
          </p:nvPr>
        </p:nvSpPr>
        <p:spPr>
          <a:xfrm>
            <a:off x="867747" y="1574974"/>
            <a:ext cx="10440955" cy="5023427"/>
          </a:xfrm>
        </p:spPr>
        <p:txBody>
          <a:bodyPr>
            <a:normAutofit/>
          </a:bodyPr>
          <a:lstStyle/>
          <a:p>
            <a:pPr marL="0" indent="0">
              <a:buNone/>
            </a:pPr>
            <a:r>
              <a:rPr lang="tr-TR" dirty="0"/>
              <a:t>Tercih sisteminde  LGS puanıyla alan liselere </a:t>
            </a:r>
            <a:r>
              <a:rPr lang="tr-TR" i="1" u="sng" dirty="0"/>
              <a:t>merkezi yerleştirme ile alan liseler </a:t>
            </a:r>
            <a:r>
              <a:rPr lang="tr-TR" dirty="0"/>
              <a:t>denir. Öğrenci sınavla alan bir okula gitmek istiyorsa LGS sınavına girmesi gerekir.</a:t>
            </a:r>
          </a:p>
          <a:p>
            <a:pPr marL="0" indent="0">
              <a:buNone/>
            </a:pPr>
            <a:r>
              <a:rPr lang="tr-TR" dirty="0"/>
              <a:t>LGS puanı ile öğrenci tercih yaparken adres kısıtlaması olmaksızın ülkemizdeki istediği liseyi tercih edebilir.</a:t>
            </a:r>
          </a:p>
          <a:p>
            <a:pPr marL="0" indent="0">
              <a:buNone/>
            </a:pPr>
            <a:r>
              <a:rPr lang="tr-TR" dirty="0"/>
              <a:t>Ceyhan’da; </a:t>
            </a:r>
          </a:p>
          <a:p>
            <a:pPr>
              <a:buFont typeface="Wingdings" panose="05000000000000000000" pitchFamily="2" charset="2"/>
              <a:buChar char="Ø"/>
            </a:pPr>
            <a:r>
              <a:rPr lang="tr-TR" dirty="0"/>
              <a:t>Eczacı Bahattin Sevinç Erdinç Fen Lisesi</a:t>
            </a:r>
          </a:p>
          <a:p>
            <a:pPr>
              <a:buFont typeface="Wingdings" panose="05000000000000000000" pitchFamily="2" charset="2"/>
              <a:buChar char="Ø"/>
            </a:pPr>
            <a:r>
              <a:rPr lang="tr-TR" dirty="0"/>
              <a:t>Ticaret Borsası Sosyal Bilimler Lisesi</a:t>
            </a:r>
          </a:p>
          <a:p>
            <a:pPr>
              <a:buFont typeface="Wingdings" panose="05000000000000000000" pitchFamily="2" charset="2"/>
              <a:buChar char="Ø"/>
            </a:pPr>
            <a:r>
              <a:rPr lang="tr-TR" dirty="0"/>
              <a:t>Zeynep Sağır Anadolu Lisesi</a:t>
            </a:r>
          </a:p>
          <a:p>
            <a:pPr>
              <a:buFont typeface="Wingdings" panose="05000000000000000000" pitchFamily="2" charset="2"/>
              <a:buChar char="Ø"/>
            </a:pPr>
            <a:r>
              <a:rPr lang="tr-TR" dirty="0"/>
              <a:t>Ceyhan Anadolu Lisesi</a:t>
            </a:r>
          </a:p>
          <a:p>
            <a:pPr>
              <a:buFont typeface="Wingdings" panose="05000000000000000000" pitchFamily="2" charset="2"/>
              <a:buChar char="Ø"/>
            </a:pPr>
            <a:r>
              <a:rPr lang="tr-TR" dirty="0"/>
              <a:t>Heydar Aliyev Mesleki ve Teknik Anadolu Lisesi (1 sınıf- Kimya Teknolojisi Bölümü)</a:t>
            </a:r>
          </a:p>
          <a:p>
            <a:pPr>
              <a:buFont typeface="Wingdings" panose="05000000000000000000" pitchFamily="2" charset="2"/>
              <a:buChar char="Ø"/>
            </a:pPr>
            <a:r>
              <a:rPr lang="tr-TR" dirty="0"/>
              <a:t>Ceyhan Mesleki ve Teknik Anadolu Lisesi (2 sınıf-Elektrik-Elektronik Teknolojisi Alanı)</a:t>
            </a:r>
          </a:p>
          <a:p>
            <a:pPr>
              <a:buFont typeface="Wingdings" panose="05000000000000000000" pitchFamily="2" charset="2"/>
              <a:buChar char="Ø"/>
            </a:pPr>
            <a:r>
              <a:rPr lang="tr-TR" dirty="0"/>
              <a:t>Ceyhan Kız Anadolu İmam Hatip Lisesi (2 Sınıf-Fen ve  Sosyal Bilimler Programı) Sınavla almaktadır.</a:t>
            </a:r>
          </a:p>
          <a:p>
            <a:pPr>
              <a:buFont typeface="Wingdings" panose="05000000000000000000" pitchFamily="2" charset="2"/>
              <a:buChar char="Ø"/>
            </a:pPr>
            <a:endParaRPr lang="tr-TR" dirty="0"/>
          </a:p>
          <a:p>
            <a:pPr marL="0" indent="0">
              <a:buNone/>
            </a:pPr>
            <a:endParaRPr lang="tr-TR" dirty="0"/>
          </a:p>
          <a:p>
            <a:endParaRPr lang="tr-TR" dirty="0"/>
          </a:p>
        </p:txBody>
      </p:sp>
    </p:spTree>
    <p:extLst>
      <p:ext uri="{BB962C8B-B14F-4D97-AF65-F5344CB8AC3E}">
        <p14:creationId xmlns:p14="http://schemas.microsoft.com/office/powerpoint/2010/main" val="28646313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lt Başlık 2">
            <a:extLst>
              <a:ext uri="{FF2B5EF4-FFF2-40B4-BE49-F238E27FC236}">
                <a16:creationId xmlns:a16="http://schemas.microsoft.com/office/drawing/2014/main" id="{E8D0D86B-11DA-4C1D-B318-06546BBEB798}"/>
              </a:ext>
            </a:extLst>
          </p:cNvPr>
          <p:cNvSpPr txBox="1">
            <a:spLocks/>
          </p:cNvSpPr>
          <p:nvPr/>
        </p:nvSpPr>
        <p:spPr>
          <a:xfrm>
            <a:off x="4383317" y="6497867"/>
            <a:ext cx="3072560" cy="36013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endParaRPr lang="tr-TR" dirty="0"/>
          </a:p>
        </p:txBody>
      </p:sp>
      <p:sp>
        <p:nvSpPr>
          <p:cNvPr id="9" name="Başlık 1">
            <a:extLst>
              <a:ext uri="{FF2B5EF4-FFF2-40B4-BE49-F238E27FC236}">
                <a16:creationId xmlns:a16="http://schemas.microsoft.com/office/drawing/2014/main" id="{7E317803-DF67-456C-946F-2674FB5C2747}"/>
              </a:ext>
            </a:extLst>
          </p:cNvPr>
          <p:cNvSpPr txBox="1">
            <a:spLocks/>
          </p:cNvSpPr>
          <p:nvPr/>
        </p:nvSpPr>
        <p:spPr bwMode="black">
          <a:xfrm>
            <a:off x="914401" y="401216"/>
            <a:ext cx="10412962" cy="882163"/>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dirty="0"/>
              <a:t>YETENEK SINAVIYLA ALAN LİSELER</a:t>
            </a:r>
          </a:p>
        </p:txBody>
      </p:sp>
      <p:sp>
        <p:nvSpPr>
          <p:cNvPr id="10" name="İçerik Yer Tutucusu 2">
            <a:extLst>
              <a:ext uri="{FF2B5EF4-FFF2-40B4-BE49-F238E27FC236}">
                <a16:creationId xmlns:a16="http://schemas.microsoft.com/office/drawing/2014/main" id="{4F545A6A-DE06-43C2-AF6D-C9D501C04A45}"/>
              </a:ext>
            </a:extLst>
          </p:cNvPr>
          <p:cNvSpPr>
            <a:spLocks noGrp="1"/>
          </p:cNvSpPr>
          <p:nvPr>
            <p:ph idx="1"/>
          </p:nvPr>
        </p:nvSpPr>
        <p:spPr>
          <a:xfrm>
            <a:off x="914401" y="1679510"/>
            <a:ext cx="10412962" cy="3918857"/>
          </a:xfrm>
        </p:spPr>
        <p:txBody>
          <a:bodyPr>
            <a:normAutofit/>
          </a:bodyPr>
          <a:lstStyle/>
          <a:p>
            <a:r>
              <a:rPr lang="tr-TR" sz="2000" dirty="0"/>
              <a:t>Yetenek sınavıyla alan liseler spor liseleri ve güzel sanatlar liseleridir.</a:t>
            </a:r>
          </a:p>
          <a:p>
            <a:r>
              <a:rPr lang="tr-TR" sz="2000" dirty="0"/>
              <a:t>Bu liselere başvuruda adres şartı aranmaz.</a:t>
            </a:r>
          </a:p>
          <a:p>
            <a:r>
              <a:rPr lang="tr-TR" sz="2000" dirty="0"/>
              <a:t>Yetenek sınavıyla alan liseler LGS tercihlerinden önce sınava nasıl başvurulacağı, başvuru için gerekli evrakları içeren bir duyuru yayınlar.</a:t>
            </a:r>
          </a:p>
          <a:p>
            <a:r>
              <a:rPr lang="tr-TR" sz="2000" dirty="0"/>
              <a:t>Duyuru doğrultusunda öğrenciler gerekli belgeleri hazırlayarak girmek istediği lisesinin müdürlüğüne elden teslim eder. </a:t>
            </a:r>
          </a:p>
          <a:p>
            <a:r>
              <a:rPr lang="tr-TR" sz="2000" dirty="0"/>
              <a:t>Öğrenciler başvuru yaptıktan sonra, başvurdukları okulda yetenek sınavına tabi tutulurlar. Bu sınavdan aldıkları puanın %70’i ve Ortaokul Başarı Puanının %30’u toplanarak bir puan elde edilir. Puanlar yukarıdan aşağı sıralanarak kontenjana göre yerleştirme işlemi yapılır.</a:t>
            </a:r>
          </a:p>
        </p:txBody>
      </p:sp>
    </p:spTree>
    <p:extLst>
      <p:ext uri="{BB962C8B-B14F-4D97-AF65-F5344CB8AC3E}">
        <p14:creationId xmlns:p14="http://schemas.microsoft.com/office/powerpoint/2010/main" val="17377371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ADFA2C-F2AC-452A-964F-794971C075FD}"/>
              </a:ext>
            </a:extLst>
          </p:cNvPr>
          <p:cNvSpPr>
            <a:spLocks noGrp="1"/>
          </p:cNvSpPr>
          <p:nvPr>
            <p:ph type="title"/>
          </p:nvPr>
        </p:nvSpPr>
        <p:spPr>
          <a:xfrm>
            <a:off x="998376" y="545368"/>
            <a:ext cx="10151706" cy="964620"/>
          </a:xfrm>
        </p:spPr>
        <p:txBody>
          <a:bodyPr/>
          <a:lstStyle/>
          <a:p>
            <a:r>
              <a:rPr lang="tr-TR" dirty="0"/>
              <a:t>LGS TERCİHLERİ NASIL YAPILACAK ?</a:t>
            </a:r>
          </a:p>
        </p:txBody>
      </p:sp>
      <p:sp>
        <p:nvSpPr>
          <p:cNvPr id="16" name="Alt Başlık 2">
            <a:extLst>
              <a:ext uri="{FF2B5EF4-FFF2-40B4-BE49-F238E27FC236}">
                <a16:creationId xmlns:a16="http://schemas.microsoft.com/office/drawing/2014/main" id="{E8D0D86B-11DA-4C1D-B318-06546BBEB798}"/>
              </a:ext>
            </a:extLst>
          </p:cNvPr>
          <p:cNvSpPr txBox="1">
            <a:spLocks/>
          </p:cNvSpPr>
          <p:nvPr/>
        </p:nvSpPr>
        <p:spPr>
          <a:xfrm>
            <a:off x="4383317" y="6497867"/>
            <a:ext cx="3072560" cy="36013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endParaRPr lang="tr-TR" dirty="0"/>
          </a:p>
        </p:txBody>
      </p:sp>
      <p:sp>
        <p:nvSpPr>
          <p:cNvPr id="9" name="Başlık 1">
            <a:extLst>
              <a:ext uri="{FF2B5EF4-FFF2-40B4-BE49-F238E27FC236}">
                <a16:creationId xmlns:a16="http://schemas.microsoft.com/office/drawing/2014/main" id="{71182CE9-F230-449D-A40B-9BA125CB169E}"/>
              </a:ext>
            </a:extLst>
          </p:cNvPr>
          <p:cNvSpPr txBox="1">
            <a:spLocks/>
          </p:cNvSpPr>
          <p:nvPr/>
        </p:nvSpPr>
        <p:spPr bwMode="black">
          <a:xfrm>
            <a:off x="3233224" y="1631852"/>
            <a:ext cx="5725551" cy="673960"/>
          </a:xfrm>
          <a:prstGeom prst="rect">
            <a:avLst/>
          </a:prstGeom>
          <a:solidFill>
            <a:srgbClr val="FFFFFF"/>
          </a:solidFill>
          <a:ln w="31750" cap="sq">
            <a:solidFill>
              <a:srgbClr val="404040"/>
            </a:solidFill>
            <a:miter lim="800000"/>
          </a:ln>
        </p:spPr>
        <p:txBody>
          <a:bodyPr vert="horz" lIns="182880" tIns="182880" rIns="182880" bIns="182880" rtlCol="0" anchor="ctr">
            <a:normAutofit fontScale="92500" lnSpcReduction="2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dirty="0"/>
              <a:t>YERLEŞTİRME İŞLEMLERİ</a:t>
            </a:r>
          </a:p>
        </p:txBody>
      </p:sp>
      <p:graphicFrame>
        <p:nvGraphicFramePr>
          <p:cNvPr id="7" name="Diyagram 6">
            <a:extLst>
              <a:ext uri="{FF2B5EF4-FFF2-40B4-BE49-F238E27FC236}">
                <a16:creationId xmlns:a16="http://schemas.microsoft.com/office/drawing/2014/main" id="{E828D92D-AAAC-45A0-B1E8-C903028722F2}"/>
              </a:ext>
            </a:extLst>
          </p:cNvPr>
          <p:cNvGraphicFramePr/>
          <p:nvPr>
            <p:extLst>
              <p:ext uri="{D42A27DB-BD31-4B8C-83A1-F6EECF244321}">
                <p14:modId xmlns:p14="http://schemas.microsoft.com/office/powerpoint/2010/main" val="357543006"/>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yagram 2">
            <a:extLst>
              <a:ext uri="{FF2B5EF4-FFF2-40B4-BE49-F238E27FC236}">
                <a16:creationId xmlns:a16="http://schemas.microsoft.com/office/drawing/2014/main" id="{C51F9135-2B7D-45CA-AA72-8F54425E3DF8}"/>
              </a:ext>
            </a:extLst>
          </p:cNvPr>
          <p:cNvGraphicFramePr/>
          <p:nvPr>
            <p:extLst>
              <p:ext uri="{D42A27DB-BD31-4B8C-83A1-F6EECF244321}">
                <p14:modId xmlns:p14="http://schemas.microsoft.com/office/powerpoint/2010/main" val="1905010221"/>
              </p:ext>
            </p:extLst>
          </p:nvPr>
        </p:nvGraphicFramePr>
        <p:xfrm>
          <a:off x="2032000" y="2053883"/>
          <a:ext cx="8128000" cy="44439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etin kutusu 3">
            <a:extLst>
              <a:ext uri="{FF2B5EF4-FFF2-40B4-BE49-F238E27FC236}">
                <a16:creationId xmlns:a16="http://schemas.microsoft.com/office/drawing/2014/main" id="{F10C3960-FD22-4E79-9AC8-4373706C087E}"/>
              </a:ext>
            </a:extLst>
          </p:cNvPr>
          <p:cNvSpPr txBox="1"/>
          <p:nvPr/>
        </p:nvSpPr>
        <p:spPr>
          <a:xfrm>
            <a:off x="2430272" y="2625829"/>
            <a:ext cx="849689" cy="707886"/>
          </a:xfrm>
          <a:prstGeom prst="rect">
            <a:avLst/>
          </a:prstGeom>
          <a:noFill/>
        </p:spPr>
        <p:txBody>
          <a:bodyPr wrap="square" rtlCol="0">
            <a:spAutoFit/>
          </a:bodyPr>
          <a:lstStyle/>
          <a:p>
            <a:r>
              <a:rPr lang="tr-TR" sz="4000" dirty="0"/>
              <a:t>1</a:t>
            </a:r>
          </a:p>
        </p:txBody>
      </p:sp>
      <p:sp>
        <p:nvSpPr>
          <p:cNvPr id="10" name="Metin kutusu 9">
            <a:extLst>
              <a:ext uri="{FF2B5EF4-FFF2-40B4-BE49-F238E27FC236}">
                <a16:creationId xmlns:a16="http://schemas.microsoft.com/office/drawing/2014/main" id="{32E49252-3920-4696-B6BE-1F2AC7E8BBB6}"/>
              </a:ext>
            </a:extLst>
          </p:cNvPr>
          <p:cNvSpPr txBox="1"/>
          <p:nvPr/>
        </p:nvSpPr>
        <p:spPr>
          <a:xfrm>
            <a:off x="2709281" y="3921932"/>
            <a:ext cx="849689" cy="707886"/>
          </a:xfrm>
          <a:prstGeom prst="rect">
            <a:avLst/>
          </a:prstGeom>
          <a:noFill/>
        </p:spPr>
        <p:txBody>
          <a:bodyPr wrap="square" rtlCol="0">
            <a:spAutoFit/>
          </a:bodyPr>
          <a:lstStyle/>
          <a:p>
            <a:r>
              <a:rPr lang="tr-TR" sz="4000" dirty="0"/>
              <a:t>2</a:t>
            </a:r>
          </a:p>
        </p:txBody>
      </p:sp>
      <p:sp>
        <p:nvSpPr>
          <p:cNvPr id="11" name="Metin kutusu 10">
            <a:extLst>
              <a:ext uri="{FF2B5EF4-FFF2-40B4-BE49-F238E27FC236}">
                <a16:creationId xmlns:a16="http://schemas.microsoft.com/office/drawing/2014/main" id="{07ED4911-A00A-4B89-86F9-39AC9331CEBA}"/>
              </a:ext>
            </a:extLst>
          </p:cNvPr>
          <p:cNvSpPr txBox="1"/>
          <p:nvPr/>
        </p:nvSpPr>
        <p:spPr>
          <a:xfrm>
            <a:off x="2430271" y="5308584"/>
            <a:ext cx="849689" cy="707886"/>
          </a:xfrm>
          <a:prstGeom prst="rect">
            <a:avLst/>
          </a:prstGeom>
          <a:noFill/>
        </p:spPr>
        <p:txBody>
          <a:bodyPr wrap="square" rtlCol="0">
            <a:spAutoFit/>
          </a:bodyPr>
          <a:lstStyle/>
          <a:p>
            <a:r>
              <a:rPr lang="tr-TR" sz="4000" dirty="0"/>
              <a:t>3</a:t>
            </a:r>
          </a:p>
        </p:txBody>
      </p:sp>
    </p:spTree>
    <p:extLst>
      <p:ext uri="{BB962C8B-B14F-4D97-AF65-F5344CB8AC3E}">
        <p14:creationId xmlns:p14="http://schemas.microsoft.com/office/powerpoint/2010/main" val="606966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lt Başlık 2">
            <a:extLst>
              <a:ext uri="{FF2B5EF4-FFF2-40B4-BE49-F238E27FC236}">
                <a16:creationId xmlns:a16="http://schemas.microsoft.com/office/drawing/2014/main" id="{E8D0D86B-11DA-4C1D-B318-06546BBEB798}"/>
              </a:ext>
            </a:extLst>
          </p:cNvPr>
          <p:cNvSpPr txBox="1">
            <a:spLocks/>
          </p:cNvSpPr>
          <p:nvPr/>
        </p:nvSpPr>
        <p:spPr>
          <a:xfrm>
            <a:off x="4383317" y="6497867"/>
            <a:ext cx="3072560" cy="36013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endParaRPr lang="tr-TR" dirty="0"/>
          </a:p>
        </p:txBody>
      </p:sp>
      <p:sp>
        <p:nvSpPr>
          <p:cNvPr id="9" name="Başlık 1">
            <a:extLst>
              <a:ext uri="{FF2B5EF4-FFF2-40B4-BE49-F238E27FC236}">
                <a16:creationId xmlns:a16="http://schemas.microsoft.com/office/drawing/2014/main" id="{71182CE9-F230-449D-A40B-9BA125CB169E}"/>
              </a:ext>
            </a:extLst>
          </p:cNvPr>
          <p:cNvSpPr txBox="1">
            <a:spLocks/>
          </p:cNvSpPr>
          <p:nvPr/>
        </p:nvSpPr>
        <p:spPr bwMode="black">
          <a:xfrm>
            <a:off x="3233224" y="1631852"/>
            <a:ext cx="5725551" cy="673960"/>
          </a:xfrm>
          <a:prstGeom prst="rect">
            <a:avLst/>
          </a:prstGeom>
          <a:solidFill>
            <a:srgbClr val="FFFFFF"/>
          </a:solidFill>
          <a:ln w="31750" cap="sq">
            <a:solidFill>
              <a:srgbClr val="404040"/>
            </a:solidFill>
            <a:miter lim="800000"/>
          </a:ln>
        </p:spPr>
        <p:txBody>
          <a:bodyPr vert="horz" lIns="182880" tIns="182880" rIns="182880" bIns="182880" rtlCol="0" anchor="ctr">
            <a:normAutofit fontScale="92500" lnSpcReduction="2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dirty="0"/>
              <a:t>YERLEŞTİRME İŞLEMLERİ</a:t>
            </a:r>
          </a:p>
        </p:txBody>
      </p:sp>
      <p:graphicFrame>
        <p:nvGraphicFramePr>
          <p:cNvPr id="7" name="Diyagram 6">
            <a:extLst>
              <a:ext uri="{FF2B5EF4-FFF2-40B4-BE49-F238E27FC236}">
                <a16:creationId xmlns:a16="http://schemas.microsoft.com/office/drawing/2014/main" id="{E828D92D-AAAC-45A0-B1E8-C903028722F2}"/>
              </a:ext>
            </a:extLst>
          </p:cNvPr>
          <p:cNvGraphicFramePr/>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yagram 2">
            <a:extLst>
              <a:ext uri="{FF2B5EF4-FFF2-40B4-BE49-F238E27FC236}">
                <a16:creationId xmlns:a16="http://schemas.microsoft.com/office/drawing/2014/main" id="{C51F9135-2B7D-45CA-AA72-8F54425E3DF8}"/>
              </a:ext>
            </a:extLst>
          </p:cNvPr>
          <p:cNvGraphicFramePr/>
          <p:nvPr>
            <p:extLst>
              <p:ext uri="{D42A27DB-BD31-4B8C-83A1-F6EECF244321}">
                <p14:modId xmlns:p14="http://schemas.microsoft.com/office/powerpoint/2010/main" val="3404870959"/>
              </p:ext>
            </p:extLst>
          </p:nvPr>
        </p:nvGraphicFramePr>
        <p:xfrm>
          <a:off x="2032000" y="2053883"/>
          <a:ext cx="8128000" cy="44439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etin kutusu 3">
            <a:extLst>
              <a:ext uri="{FF2B5EF4-FFF2-40B4-BE49-F238E27FC236}">
                <a16:creationId xmlns:a16="http://schemas.microsoft.com/office/drawing/2014/main" id="{F10C3960-FD22-4E79-9AC8-4373706C087E}"/>
              </a:ext>
            </a:extLst>
          </p:cNvPr>
          <p:cNvSpPr txBox="1"/>
          <p:nvPr/>
        </p:nvSpPr>
        <p:spPr>
          <a:xfrm>
            <a:off x="2430272" y="2625829"/>
            <a:ext cx="849689" cy="707886"/>
          </a:xfrm>
          <a:prstGeom prst="rect">
            <a:avLst/>
          </a:prstGeom>
          <a:noFill/>
        </p:spPr>
        <p:txBody>
          <a:bodyPr wrap="square" rtlCol="0">
            <a:spAutoFit/>
          </a:bodyPr>
          <a:lstStyle/>
          <a:p>
            <a:r>
              <a:rPr lang="tr-TR" sz="4000" dirty="0"/>
              <a:t>4</a:t>
            </a:r>
          </a:p>
        </p:txBody>
      </p:sp>
      <p:sp>
        <p:nvSpPr>
          <p:cNvPr id="10" name="Metin kutusu 9">
            <a:extLst>
              <a:ext uri="{FF2B5EF4-FFF2-40B4-BE49-F238E27FC236}">
                <a16:creationId xmlns:a16="http://schemas.microsoft.com/office/drawing/2014/main" id="{32E49252-3920-4696-B6BE-1F2AC7E8BBB6}"/>
              </a:ext>
            </a:extLst>
          </p:cNvPr>
          <p:cNvSpPr txBox="1"/>
          <p:nvPr/>
        </p:nvSpPr>
        <p:spPr>
          <a:xfrm>
            <a:off x="2709281" y="3921932"/>
            <a:ext cx="849689" cy="707886"/>
          </a:xfrm>
          <a:prstGeom prst="rect">
            <a:avLst/>
          </a:prstGeom>
          <a:noFill/>
        </p:spPr>
        <p:txBody>
          <a:bodyPr wrap="square" rtlCol="0">
            <a:spAutoFit/>
          </a:bodyPr>
          <a:lstStyle/>
          <a:p>
            <a:r>
              <a:rPr lang="tr-TR" sz="4000" dirty="0"/>
              <a:t>5</a:t>
            </a:r>
          </a:p>
        </p:txBody>
      </p:sp>
      <p:sp>
        <p:nvSpPr>
          <p:cNvPr id="11" name="Metin kutusu 10">
            <a:extLst>
              <a:ext uri="{FF2B5EF4-FFF2-40B4-BE49-F238E27FC236}">
                <a16:creationId xmlns:a16="http://schemas.microsoft.com/office/drawing/2014/main" id="{07ED4911-A00A-4B89-86F9-39AC9331CEBA}"/>
              </a:ext>
            </a:extLst>
          </p:cNvPr>
          <p:cNvSpPr txBox="1"/>
          <p:nvPr/>
        </p:nvSpPr>
        <p:spPr>
          <a:xfrm>
            <a:off x="2430271" y="5308584"/>
            <a:ext cx="849689" cy="707886"/>
          </a:xfrm>
          <a:prstGeom prst="rect">
            <a:avLst/>
          </a:prstGeom>
          <a:noFill/>
        </p:spPr>
        <p:txBody>
          <a:bodyPr wrap="square" rtlCol="0">
            <a:spAutoFit/>
          </a:bodyPr>
          <a:lstStyle/>
          <a:p>
            <a:r>
              <a:rPr lang="tr-TR" sz="4000" dirty="0"/>
              <a:t>6</a:t>
            </a:r>
          </a:p>
        </p:txBody>
      </p:sp>
      <p:sp>
        <p:nvSpPr>
          <p:cNvPr id="12" name="Başlık 1">
            <a:extLst>
              <a:ext uri="{FF2B5EF4-FFF2-40B4-BE49-F238E27FC236}">
                <a16:creationId xmlns:a16="http://schemas.microsoft.com/office/drawing/2014/main" id="{5FADFA2C-F2AC-452A-964F-794971C075FD}"/>
              </a:ext>
            </a:extLst>
          </p:cNvPr>
          <p:cNvSpPr txBox="1">
            <a:spLocks/>
          </p:cNvSpPr>
          <p:nvPr/>
        </p:nvSpPr>
        <p:spPr bwMode="black">
          <a:xfrm>
            <a:off x="998376" y="545368"/>
            <a:ext cx="10151706" cy="9646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dirty="0" smtClean="0"/>
              <a:t>LGS TERCİHLERİ NASIL YAPILACAK ?</a:t>
            </a:r>
            <a:endParaRPr lang="tr-TR" dirty="0"/>
          </a:p>
        </p:txBody>
      </p:sp>
    </p:spTree>
    <p:extLst>
      <p:ext uri="{BB962C8B-B14F-4D97-AF65-F5344CB8AC3E}">
        <p14:creationId xmlns:p14="http://schemas.microsoft.com/office/powerpoint/2010/main" val="1075219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8FBB6B9-ECEF-6C1D-37BF-9F2058FA1265}"/>
              </a:ext>
            </a:extLst>
          </p:cNvPr>
          <p:cNvSpPr>
            <a:spLocks noGrp="1"/>
          </p:cNvSpPr>
          <p:nvPr>
            <p:ph idx="1"/>
          </p:nvPr>
        </p:nvSpPr>
        <p:spPr>
          <a:xfrm>
            <a:off x="858707" y="2043404"/>
            <a:ext cx="10495819" cy="4133876"/>
          </a:xfrm>
        </p:spPr>
        <p:txBody>
          <a:bodyPr>
            <a:normAutofit fontScale="85000" lnSpcReduction="10000"/>
          </a:bodyPr>
          <a:lstStyle/>
          <a:p>
            <a:pPr algn="just">
              <a:lnSpc>
                <a:spcPct val="160000"/>
              </a:lnSpc>
            </a:pPr>
            <a:r>
              <a:rPr lang="tr-TR" sz="2100" dirty="0"/>
              <a:t>Her nakil döneminde; Merkezî Sınav Puanı ile öğrenci alan okullar için en fazla 3 (üç), yerel yerleştirmeyle öğrenci alan okullar için en fazla 3 (üç), pansiyonlu okullar için de en fazla 3 (üç) okul tercihi yapılabilecektir.</a:t>
            </a:r>
          </a:p>
          <a:p>
            <a:pPr algn="just">
              <a:lnSpc>
                <a:spcPct val="160000"/>
              </a:lnSpc>
            </a:pPr>
            <a:r>
              <a:rPr lang="tr-TR" sz="2100" dirty="0"/>
              <a:t>Yerel yerleştirme ile öğrenci alan okullara tercihte bulunan ve ilk yerleştirmede tercihine yerleşen öğrencilerin, yerleştirmeye esas nakil tercih dönemlerinde Kayıt Alanından okul ve farklı tür tercih etme zorunluluğu bulunmayacaktır. </a:t>
            </a:r>
          </a:p>
          <a:p>
            <a:pPr algn="just">
              <a:lnSpc>
                <a:spcPct val="160000"/>
              </a:lnSpc>
            </a:pPr>
            <a:r>
              <a:rPr lang="tr-TR" sz="2100" dirty="0"/>
              <a:t>Tercihlerine yerleşemeyen öğrenciler, yerleştirmeye esas nakil tercihlerinde ilk 2 (iki) okulu Kayıt Alanından seçmek kaydıyla en fazla 3 (üç) okul tercihinde bulunabileceklerdir. Yapılan tercihlerde aynı okul türünden (Anadolu Lisesi, Meslekî ve Teknik Anadolu Lisesi, Anadolu İmam Hatip Lisesi) en fazla 2 (iki) okul seçilebilecektir.</a:t>
            </a:r>
          </a:p>
          <a:p>
            <a:pPr algn="just"/>
            <a:endParaRPr lang="tr-TR" dirty="0"/>
          </a:p>
        </p:txBody>
      </p:sp>
      <p:sp>
        <p:nvSpPr>
          <p:cNvPr id="4" name="Başlık 1">
            <a:extLst>
              <a:ext uri="{FF2B5EF4-FFF2-40B4-BE49-F238E27FC236}">
                <a16:creationId xmlns:a16="http://schemas.microsoft.com/office/drawing/2014/main" id="{FFF49D9B-2075-7824-F9F5-4C3FA926A88D}"/>
              </a:ext>
            </a:extLst>
          </p:cNvPr>
          <p:cNvSpPr txBox="1">
            <a:spLocks/>
          </p:cNvSpPr>
          <p:nvPr/>
        </p:nvSpPr>
        <p:spPr bwMode="black">
          <a:xfrm>
            <a:off x="858707" y="558136"/>
            <a:ext cx="10495819"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mtClean="0"/>
              <a:t>TERCİH İŞLEMLERİ</a:t>
            </a:r>
            <a:endParaRPr lang="tr-TR" dirty="0"/>
          </a:p>
        </p:txBody>
      </p:sp>
    </p:spTree>
    <p:extLst>
      <p:ext uri="{BB962C8B-B14F-4D97-AF65-F5344CB8AC3E}">
        <p14:creationId xmlns:p14="http://schemas.microsoft.com/office/powerpoint/2010/main" val="23697419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5BFDC93-9B7F-800B-6F4B-5E1C8A18BA2D}"/>
              </a:ext>
            </a:extLst>
          </p:cNvPr>
          <p:cNvSpPr>
            <a:spLocks noGrp="1"/>
          </p:cNvSpPr>
          <p:nvPr>
            <p:ph idx="1"/>
          </p:nvPr>
        </p:nvSpPr>
        <p:spPr>
          <a:xfrm>
            <a:off x="848090" y="1970211"/>
            <a:ext cx="10495819" cy="4104640"/>
          </a:xfrm>
        </p:spPr>
        <p:txBody>
          <a:bodyPr>
            <a:normAutofit/>
          </a:bodyPr>
          <a:lstStyle/>
          <a:p>
            <a:pPr>
              <a:lnSpc>
                <a:spcPct val="150000"/>
              </a:lnSpc>
            </a:pPr>
            <a:r>
              <a:rPr lang="tr-TR" dirty="0"/>
              <a:t>Sınavla ve yerel yerleştirme ile öğrenci alan okullardan hiçbirine yerleşemeyen öğrenciler il/ilçe öğrenci yerleştirme ve nakil komisyonlarına başvurmaları halinde yerel yerleştirme ile öğrenci alan okullardan kontenjan durumları uygun olan okullara kılavuzda belirtilen tarihler doğrultusunda komisyonca yerleştirme başvuruları alınıp öğrencilerin yerleştirmeleri yapılacaktır.</a:t>
            </a:r>
          </a:p>
          <a:p>
            <a:pPr>
              <a:lnSpc>
                <a:spcPct val="150000"/>
              </a:lnSpc>
            </a:pPr>
            <a:r>
              <a:rPr lang="tr-TR" dirty="0"/>
              <a:t>İlköğretim programını tamamlayan özel eğitim ihtiyacı olan öğrencilerden kaynaştırma yoluyla eğitim alacak öğrenciler, geçerli “Engelli Sağlık Kurulu Raporu” ve Ortaöğretim kademesine yönelik “Özel Eğitim Değerlendirme Kurulu Raporu” doğrultusunda ikamet adresleri, engel durumu ve özellikleri dikkate alınarak il/ilçe öğrenci yerleştirme ve nakil komisyonu kararı ile takvim doğrultusunda yerleştirilecektir.</a:t>
            </a:r>
          </a:p>
          <a:p>
            <a:endParaRPr lang="tr-TR" dirty="0"/>
          </a:p>
        </p:txBody>
      </p:sp>
      <p:sp>
        <p:nvSpPr>
          <p:cNvPr id="4" name="Başlık 1">
            <a:extLst>
              <a:ext uri="{FF2B5EF4-FFF2-40B4-BE49-F238E27FC236}">
                <a16:creationId xmlns:a16="http://schemas.microsoft.com/office/drawing/2014/main" id="{FFF49D9B-2075-7824-F9F5-4C3FA926A88D}"/>
              </a:ext>
            </a:extLst>
          </p:cNvPr>
          <p:cNvSpPr txBox="1">
            <a:spLocks/>
          </p:cNvSpPr>
          <p:nvPr/>
        </p:nvSpPr>
        <p:spPr bwMode="black">
          <a:xfrm>
            <a:off x="848090" y="526765"/>
            <a:ext cx="10495819"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mtClean="0"/>
              <a:t>TERCİH İŞLEMLERİ</a:t>
            </a:r>
            <a:endParaRPr lang="tr-TR" dirty="0"/>
          </a:p>
        </p:txBody>
      </p:sp>
    </p:spTree>
    <p:extLst>
      <p:ext uri="{BB962C8B-B14F-4D97-AF65-F5344CB8AC3E}">
        <p14:creationId xmlns:p14="http://schemas.microsoft.com/office/powerpoint/2010/main" val="2648258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187E9F-52D0-D4F5-B275-71840A6FDA63}"/>
              </a:ext>
            </a:extLst>
          </p:cNvPr>
          <p:cNvSpPr>
            <a:spLocks noGrp="1"/>
          </p:cNvSpPr>
          <p:nvPr>
            <p:ph type="title"/>
          </p:nvPr>
        </p:nvSpPr>
        <p:spPr>
          <a:xfrm>
            <a:off x="989045" y="523613"/>
            <a:ext cx="10291665" cy="1188720"/>
          </a:xfrm>
        </p:spPr>
        <p:txBody>
          <a:bodyPr/>
          <a:lstStyle/>
          <a:p>
            <a:r>
              <a:rPr lang="tr-TR" sz="5400" dirty="0"/>
              <a:t>İçerik</a:t>
            </a:r>
            <a:endParaRPr lang="tr-TR" dirty="0"/>
          </a:p>
        </p:txBody>
      </p:sp>
      <p:sp>
        <p:nvSpPr>
          <p:cNvPr id="3" name="İçerik Yer Tutucusu 2">
            <a:extLst>
              <a:ext uri="{FF2B5EF4-FFF2-40B4-BE49-F238E27FC236}">
                <a16:creationId xmlns:a16="http://schemas.microsoft.com/office/drawing/2014/main" id="{BB19485C-D361-D210-440C-A37932A4602E}"/>
              </a:ext>
            </a:extLst>
          </p:cNvPr>
          <p:cNvSpPr>
            <a:spLocks noGrp="1"/>
          </p:cNvSpPr>
          <p:nvPr>
            <p:ph idx="1"/>
          </p:nvPr>
        </p:nvSpPr>
        <p:spPr>
          <a:xfrm>
            <a:off x="989045" y="2134191"/>
            <a:ext cx="10291665" cy="3855129"/>
          </a:xfrm>
        </p:spPr>
        <p:txBody>
          <a:bodyPr>
            <a:noAutofit/>
          </a:bodyPr>
          <a:lstStyle/>
          <a:p>
            <a:r>
              <a:rPr lang="tr-TR" sz="2400" dirty="0"/>
              <a:t>LGS </a:t>
            </a:r>
          </a:p>
          <a:p>
            <a:r>
              <a:rPr lang="tr-TR" sz="2400" dirty="0"/>
              <a:t>Liseler Nasıl Öğrenci Alıyor?</a:t>
            </a:r>
          </a:p>
          <a:p>
            <a:r>
              <a:rPr lang="tr-TR" sz="2400" dirty="0"/>
              <a:t>Tercih İşlemleri</a:t>
            </a:r>
          </a:p>
          <a:p>
            <a:r>
              <a:rPr lang="tr-TR" sz="2400" dirty="0"/>
              <a:t>Yerel Yerleştirme (Adrese Dayalı Sistemle Alan Liseler)</a:t>
            </a:r>
          </a:p>
          <a:p>
            <a:r>
              <a:rPr lang="tr-TR" sz="2400" dirty="0"/>
              <a:t>Merkezi Yerleştirme (LGS Puanı İle Alan Liseler)</a:t>
            </a:r>
          </a:p>
          <a:p>
            <a:r>
              <a:rPr lang="tr-TR" sz="2400" dirty="0"/>
              <a:t>Yetenek Sınavıyla Alan Liseler</a:t>
            </a:r>
          </a:p>
          <a:p>
            <a:r>
              <a:rPr lang="tr-TR" sz="2400" dirty="0"/>
              <a:t>Örnek Tercih İşlemleri</a:t>
            </a:r>
          </a:p>
          <a:p>
            <a:endParaRPr lang="tr-TR" sz="2400" dirty="0"/>
          </a:p>
          <a:p>
            <a:endParaRPr lang="tr-TR" sz="2400" dirty="0"/>
          </a:p>
        </p:txBody>
      </p:sp>
    </p:spTree>
    <p:extLst>
      <p:ext uri="{BB962C8B-B14F-4D97-AF65-F5344CB8AC3E}">
        <p14:creationId xmlns:p14="http://schemas.microsoft.com/office/powerpoint/2010/main" val="161676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254ADAC2-CDD4-7178-1F1C-6AAC2A7081FD}"/>
              </a:ext>
            </a:extLst>
          </p:cNvPr>
          <p:cNvGraphicFramePr>
            <a:graphicFrameLocks noGrp="1"/>
          </p:cNvGraphicFramePr>
          <p:nvPr>
            <p:ph idx="1"/>
            <p:extLst>
              <p:ext uri="{D42A27DB-BD31-4B8C-83A1-F6EECF244321}">
                <p14:modId xmlns:p14="http://schemas.microsoft.com/office/powerpoint/2010/main" val="409155377"/>
              </p:ext>
            </p:extLst>
          </p:nvPr>
        </p:nvGraphicFramePr>
        <p:xfrm>
          <a:off x="873760" y="687705"/>
          <a:ext cx="10038080" cy="5558520"/>
        </p:xfrm>
        <a:graphic>
          <a:graphicData uri="http://schemas.openxmlformats.org/drawingml/2006/table">
            <a:tbl>
              <a:tblPr firstRow="1" bandRow="1">
                <a:tableStyleId>{5C22544A-7EE6-4342-B048-85BDC9FD1C3A}</a:tableStyleId>
              </a:tblPr>
              <a:tblGrid>
                <a:gridCol w="4927600">
                  <a:extLst>
                    <a:ext uri="{9D8B030D-6E8A-4147-A177-3AD203B41FA5}">
                      <a16:colId xmlns:a16="http://schemas.microsoft.com/office/drawing/2014/main" val="4031812636"/>
                    </a:ext>
                  </a:extLst>
                </a:gridCol>
                <a:gridCol w="2729787">
                  <a:extLst>
                    <a:ext uri="{9D8B030D-6E8A-4147-A177-3AD203B41FA5}">
                      <a16:colId xmlns:a16="http://schemas.microsoft.com/office/drawing/2014/main" val="292595007"/>
                    </a:ext>
                  </a:extLst>
                </a:gridCol>
                <a:gridCol w="2380693">
                  <a:extLst>
                    <a:ext uri="{9D8B030D-6E8A-4147-A177-3AD203B41FA5}">
                      <a16:colId xmlns:a16="http://schemas.microsoft.com/office/drawing/2014/main" val="2775361331"/>
                    </a:ext>
                  </a:extLst>
                </a:gridCol>
              </a:tblGrid>
              <a:tr h="370568">
                <a:tc>
                  <a:txBody>
                    <a:bodyPr/>
                    <a:lstStyle/>
                    <a:p>
                      <a:r>
                        <a:rPr lang="tr-TR" dirty="0">
                          <a:solidFill>
                            <a:schemeClr val="tx1"/>
                          </a:solidFill>
                        </a:rPr>
                        <a:t>Okul Adı</a:t>
                      </a:r>
                    </a:p>
                  </a:txBody>
                  <a:tcPr/>
                </a:tc>
                <a:tc>
                  <a:txBody>
                    <a:bodyPr/>
                    <a:lstStyle/>
                    <a:p>
                      <a:pPr algn="ctr"/>
                      <a:r>
                        <a:rPr lang="tr-TR" dirty="0">
                          <a:solidFill>
                            <a:schemeClr val="tx1"/>
                          </a:solidFill>
                        </a:rPr>
                        <a:t>2023 Taban Puanı</a:t>
                      </a:r>
                    </a:p>
                  </a:txBody>
                  <a:tcPr/>
                </a:tc>
                <a:tc>
                  <a:txBody>
                    <a:bodyPr/>
                    <a:lstStyle/>
                    <a:p>
                      <a:pPr algn="ctr"/>
                      <a:r>
                        <a:rPr lang="tr-TR" dirty="0">
                          <a:solidFill>
                            <a:schemeClr val="tx1"/>
                          </a:solidFill>
                        </a:rPr>
                        <a:t>Yüzdelik Dilimi</a:t>
                      </a:r>
                    </a:p>
                  </a:txBody>
                  <a:tcPr/>
                </a:tc>
                <a:extLst>
                  <a:ext uri="{0D108BD9-81ED-4DB2-BD59-A6C34878D82A}">
                    <a16:rowId xmlns:a16="http://schemas.microsoft.com/office/drawing/2014/main" val="2551442379"/>
                  </a:ext>
                </a:extLst>
              </a:tr>
              <a:tr h="370568">
                <a:tc>
                  <a:txBody>
                    <a:bodyPr/>
                    <a:lstStyle/>
                    <a:p>
                      <a:r>
                        <a:rPr lang="tr-TR" dirty="0"/>
                        <a:t>Adana Fen Lisesi</a:t>
                      </a:r>
                    </a:p>
                  </a:txBody>
                  <a:tcPr/>
                </a:tc>
                <a:tc>
                  <a:txBody>
                    <a:bodyPr/>
                    <a:lstStyle/>
                    <a:p>
                      <a:pPr algn="ctr"/>
                      <a:r>
                        <a:rPr lang="tr-TR" dirty="0"/>
                        <a:t>488,705</a:t>
                      </a:r>
                    </a:p>
                  </a:txBody>
                  <a:tcPr/>
                </a:tc>
                <a:tc>
                  <a:txBody>
                    <a:bodyPr/>
                    <a:lstStyle/>
                    <a:p>
                      <a:pPr algn="ctr"/>
                      <a:r>
                        <a:rPr lang="tr-TR" dirty="0"/>
                        <a:t>0,41</a:t>
                      </a:r>
                    </a:p>
                  </a:txBody>
                  <a:tcPr/>
                </a:tc>
                <a:extLst>
                  <a:ext uri="{0D108BD9-81ED-4DB2-BD59-A6C34878D82A}">
                    <a16:rowId xmlns:a16="http://schemas.microsoft.com/office/drawing/2014/main" val="648523398"/>
                  </a:ext>
                </a:extLst>
              </a:tr>
              <a:tr h="370568">
                <a:tc>
                  <a:txBody>
                    <a:bodyPr/>
                    <a:lstStyle/>
                    <a:p>
                      <a:r>
                        <a:rPr lang="tr-TR" dirty="0"/>
                        <a:t>Seyhan Borsa İstanbul Fen Lisesi</a:t>
                      </a:r>
                    </a:p>
                  </a:txBody>
                  <a:tcPr/>
                </a:tc>
                <a:tc>
                  <a:txBody>
                    <a:bodyPr/>
                    <a:lstStyle/>
                    <a:p>
                      <a:pPr algn="ctr"/>
                      <a:r>
                        <a:rPr lang="tr-TR" dirty="0"/>
                        <a:t>482,906</a:t>
                      </a:r>
                    </a:p>
                  </a:txBody>
                  <a:tcPr/>
                </a:tc>
                <a:tc>
                  <a:txBody>
                    <a:bodyPr/>
                    <a:lstStyle/>
                    <a:p>
                      <a:pPr algn="ctr"/>
                      <a:r>
                        <a:rPr lang="tr-TR" dirty="0"/>
                        <a:t>1,02</a:t>
                      </a:r>
                    </a:p>
                  </a:txBody>
                  <a:tcPr/>
                </a:tc>
                <a:extLst>
                  <a:ext uri="{0D108BD9-81ED-4DB2-BD59-A6C34878D82A}">
                    <a16:rowId xmlns:a16="http://schemas.microsoft.com/office/drawing/2014/main" val="3076629720"/>
                  </a:ext>
                </a:extLst>
              </a:tr>
              <a:tr h="370568">
                <a:tc>
                  <a:txBody>
                    <a:bodyPr/>
                    <a:lstStyle/>
                    <a:p>
                      <a:r>
                        <a:rPr lang="tr-TR" dirty="0"/>
                        <a:t>Adana Anadolu Lisesi</a:t>
                      </a:r>
                    </a:p>
                  </a:txBody>
                  <a:tcPr/>
                </a:tc>
                <a:tc>
                  <a:txBody>
                    <a:bodyPr/>
                    <a:lstStyle/>
                    <a:p>
                      <a:pPr algn="ctr"/>
                      <a:r>
                        <a:rPr lang="tr-TR" dirty="0"/>
                        <a:t>475,224</a:t>
                      </a:r>
                    </a:p>
                  </a:txBody>
                  <a:tcPr/>
                </a:tc>
                <a:tc>
                  <a:txBody>
                    <a:bodyPr/>
                    <a:lstStyle/>
                    <a:p>
                      <a:pPr algn="ctr"/>
                      <a:r>
                        <a:rPr lang="tr-TR" dirty="0"/>
                        <a:t>2,08</a:t>
                      </a:r>
                    </a:p>
                  </a:txBody>
                  <a:tcPr/>
                </a:tc>
                <a:extLst>
                  <a:ext uri="{0D108BD9-81ED-4DB2-BD59-A6C34878D82A}">
                    <a16:rowId xmlns:a16="http://schemas.microsoft.com/office/drawing/2014/main" val="3688386209"/>
                  </a:ext>
                </a:extLst>
              </a:tr>
              <a:tr h="370568">
                <a:tc>
                  <a:txBody>
                    <a:bodyPr/>
                    <a:lstStyle/>
                    <a:p>
                      <a:r>
                        <a:rPr lang="tr-TR" dirty="0" err="1"/>
                        <a:t>Çeas</a:t>
                      </a:r>
                      <a:r>
                        <a:rPr lang="tr-TR" dirty="0"/>
                        <a:t> Anadolu Lisesi</a:t>
                      </a:r>
                    </a:p>
                  </a:txBody>
                  <a:tcPr/>
                </a:tc>
                <a:tc>
                  <a:txBody>
                    <a:bodyPr/>
                    <a:lstStyle/>
                    <a:p>
                      <a:pPr algn="ctr"/>
                      <a:r>
                        <a:rPr lang="tr-TR" dirty="0"/>
                        <a:t>469,379</a:t>
                      </a:r>
                    </a:p>
                  </a:txBody>
                  <a:tcPr/>
                </a:tc>
                <a:tc>
                  <a:txBody>
                    <a:bodyPr/>
                    <a:lstStyle/>
                    <a:p>
                      <a:pPr algn="ctr"/>
                      <a:r>
                        <a:rPr lang="tr-TR" dirty="0"/>
                        <a:t>3,07</a:t>
                      </a:r>
                    </a:p>
                  </a:txBody>
                  <a:tcPr/>
                </a:tc>
                <a:extLst>
                  <a:ext uri="{0D108BD9-81ED-4DB2-BD59-A6C34878D82A}">
                    <a16:rowId xmlns:a16="http://schemas.microsoft.com/office/drawing/2014/main" val="4010921061"/>
                  </a:ext>
                </a:extLst>
              </a:tr>
              <a:tr h="370568">
                <a:tc>
                  <a:txBody>
                    <a:bodyPr/>
                    <a:lstStyle/>
                    <a:p>
                      <a:r>
                        <a:rPr lang="tr-TR" dirty="0"/>
                        <a:t>İsmail Safa Özler Anadolu Lisesi</a:t>
                      </a:r>
                    </a:p>
                  </a:txBody>
                  <a:tcPr/>
                </a:tc>
                <a:tc>
                  <a:txBody>
                    <a:bodyPr/>
                    <a:lstStyle/>
                    <a:p>
                      <a:pPr algn="ctr"/>
                      <a:r>
                        <a:rPr lang="tr-TR" dirty="0"/>
                        <a:t>465,939</a:t>
                      </a:r>
                    </a:p>
                  </a:txBody>
                  <a:tcPr/>
                </a:tc>
                <a:tc>
                  <a:txBody>
                    <a:bodyPr/>
                    <a:lstStyle/>
                    <a:p>
                      <a:pPr algn="ctr"/>
                      <a:r>
                        <a:rPr lang="tr-TR" dirty="0"/>
                        <a:t>3,7</a:t>
                      </a:r>
                    </a:p>
                  </a:txBody>
                  <a:tcPr/>
                </a:tc>
                <a:extLst>
                  <a:ext uri="{0D108BD9-81ED-4DB2-BD59-A6C34878D82A}">
                    <a16:rowId xmlns:a16="http://schemas.microsoft.com/office/drawing/2014/main" val="1224188533"/>
                  </a:ext>
                </a:extLst>
              </a:tr>
              <a:tr h="370568">
                <a:tc>
                  <a:txBody>
                    <a:bodyPr/>
                    <a:lstStyle/>
                    <a:p>
                      <a:r>
                        <a:rPr lang="tr-TR" dirty="0"/>
                        <a:t>Kozan Fen Lisesi </a:t>
                      </a:r>
                    </a:p>
                  </a:txBody>
                  <a:tcPr/>
                </a:tc>
                <a:tc>
                  <a:txBody>
                    <a:bodyPr/>
                    <a:lstStyle/>
                    <a:p>
                      <a:pPr algn="ctr"/>
                      <a:r>
                        <a:rPr lang="tr-TR" dirty="0"/>
                        <a:t>459,713</a:t>
                      </a:r>
                    </a:p>
                  </a:txBody>
                  <a:tcPr/>
                </a:tc>
                <a:tc>
                  <a:txBody>
                    <a:bodyPr/>
                    <a:lstStyle/>
                    <a:p>
                      <a:pPr algn="ctr"/>
                      <a:r>
                        <a:rPr lang="tr-TR" dirty="0"/>
                        <a:t>4,84</a:t>
                      </a:r>
                    </a:p>
                  </a:txBody>
                  <a:tcPr/>
                </a:tc>
                <a:extLst>
                  <a:ext uri="{0D108BD9-81ED-4DB2-BD59-A6C34878D82A}">
                    <a16:rowId xmlns:a16="http://schemas.microsoft.com/office/drawing/2014/main" val="1286353412"/>
                  </a:ext>
                </a:extLst>
              </a:tr>
              <a:tr h="370568">
                <a:tc>
                  <a:txBody>
                    <a:bodyPr/>
                    <a:lstStyle/>
                    <a:p>
                      <a:r>
                        <a:rPr lang="tr-TR" dirty="0"/>
                        <a:t>Adana Ticaret Odası Anadolu Lisesi </a:t>
                      </a:r>
                    </a:p>
                  </a:txBody>
                  <a:tcPr/>
                </a:tc>
                <a:tc>
                  <a:txBody>
                    <a:bodyPr/>
                    <a:lstStyle/>
                    <a:p>
                      <a:pPr algn="ctr"/>
                      <a:r>
                        <a:rPr lang="tr-TR" dirty="0"/>
                        <a:t>452,547</a:t>
                      </a:r>
                    </a:p>
                  </a:txBody>
                  <a:tcPr/>
                </a:tc>
                <a:tc>
                  <a:txBody>
                    <a:bodyPr/>
                    <a:lstStyle/>
                    <a:p>
                      <a:pPr algn="ctr"/>
                      <a:r>
                        <a:rPr lang="tr-TR" dirty="0"/>
                        <a:t>6,07</a:t>
                      </a:r>
                    </a:p>
                  </a:txBody>
                  <a:tcPr/>
                </a:tc>
                <a:extLst>
                  <a:ext uri="{0D108BD9-81ED-4DB2-BD59-A6C34878D82A}">
                    <a16:rowId xmlns:a16="http://schemas.microsoft.com/office/drawing/2014/main" val="2118781474"/>
                  </a:ext>
                </a:extLst>
              </a:tr>
              <a:tr h="370568">
                <a:tc>
                  <a:txBody>
                    <a:bodyPr/>
                    <a:lstStyle/>
                    <a:p>
                      <a:r>
                        <a:rPr lang="tr-TR" dirty="0"/>
                        <a:t>Çukurova </a:t>
                      </a:r>
                      <a:r>
                        <a:rPr lang="tr-TR" dirty="0" err="1"/>
                        <a:t>Sungurbey</a:t>
                      </a:r>
                      <a:r>
                        <a:rPr lang="tr-TR" dirty="0"/>
                        <a:t> Anadolu Lisesi</a:t>
                      </a:r>
                    </a:p>
                  </a:txBody>
                  <a:tcPr/>
                </a:tc>
                <a:tc>
                  <a:txBody>
                    <a:bodyPr/>
                    <a:lstStyle/>
                    <a:p>
                      <a:pPr algn="ctr"/>
                      <a:r>
                        <a:rPr lang="tr-TR" dirty="0"/>
                        <a:t>450,467</a:t>
                      </a:r>
                    </a:p>
                  </a:txBody>
                  <a:tcPr/>
                </a:tc>
                <a:tc>
                  <a:txBody>
                    <a:bodyPr/>
                    <a:lstStyle/>
                    <a:p>
                      <a:pPr algn="ctr"/>
                      <a:r>
                        <a:rPr lang="tr-TR" dirty="0"/>
                        <a:t>6,38</a:t>
                      </a:r>
                    </a:p>
                  </a:txBody>
                  <a:tcPr/>
                </a:tc>
                <a:extLst>
                  <a:ext uri="{0D108BD9-81ED-4DB2-BD59-A6C34878D82A}">
                    <a16:rowId xmlns:a16="http://schemas.microsoft.com/office/drawing/2014/main" val="2074790593"/>
                  </a:ext>
                </a:extLst>
              </a:tr>
              <a:tr h="370568">
                <a:tc>
                  <a:txBody>
                    <a:bodyPr/>
                    <a:lstStyle/>
                    <a:p>
                      <a:r>
                        <a:rPr lang="tr-TR" dirty="0"/>
                        <a:t>Ceyhan Eczacı Bahattin-Sevinç Erdinç Fen Lisesi</a:t>
                      </a:r>
                    </a:p>
                  </a:txBody>
                  <a:tcPr/>
                </a:tc>
                <a:tc>
                  <a:txBody>
                    <a:bodyPr/>
                    <a:lstStyle/>
                    <a:p>
                      <a:pPr algn="ctr"/>
                      <a:r>
                        <a:rPr lang="tr-TR" dirty="0"/>
                        <a:t>444,126</a:t>
                      </a:r>
                    </a:p>
                  </a:txBody>
                  <a:tcPr/>
                </a:tc>
                <a:tc>
                  <a:txBody>
                    <a:bodyPr/>
                    <a:lstStyle/>
                    <a:p>
                      <a:pPr algn="ctr"/>
                      <a:r>
                        <a:rPr lang="tr-TR" dirty="0"/>
                        <a:t>7,55</a:t>
                      </a:r>
                    </a:p>
                  </a:txBody>
                  <a:tcPr/>
                </a:tc>
                <a:extLst>
                  <a:ext uri="{0D108BD9-81ED-4DB2-BD59-A6C34878D82A}">
                    <a16:rowId xmlns:a16="http://schemas.microsoft.com/office/drawing/2014/main" val="1900575822"/>
                  </a:ext>
                </a:extLst>
              </a:tr>
              <a:tr h="370568">
                <a:tc>
                  <a:txBody>
                    <a:bodyPr/>
                    <a:lstStyle/>
                    <a:p>
                      <a:r>
                        <a:rPr lang="tr-TR" dirty="0"/>
                        <a:t>Ceyhan Şehit Zeynep Sağır Anadolu Lisesi </a:t>
                      </a:r>
                    </a:p>
                  </a:txBody>
                  <a:tcPr/>
                </a:tc>
                <a:tc>
                  <a:txBody>
                    <a:bodyPr/>
                    <a:lstStyle/>
                    <a:p>
                      <a:pPr algn="ctr"/>
                      <a:r>
                        <a:rPr lang="tr-TR" dirty="0"/>
                        <a:t>394,125</a:t>
                      </a:r>
                    </a:p>
                  </a:txBody>
                  <a:tcPr/>
                </a:tc>
                <a:tc>
                  <a:txBody>
                    <a:bodyPr/>
                    <a:lstStyle/>
                    <a:p>
                      <a:pPr algn="ctr"/>
                      <a:r>
                        <a:rPr lang="tr-TR" dirty="0"/>
                        <a:t>16,39</a:t>
                      </a:r>
                    </a:p>
                  </a:txBody>
                  <a:tcPr/>
                </a:tc>
                <a:extLst>
                  <a:ext uri="{0D108BD9-81ED-4DB2-BD59-A6C34878D82A}">
                    <a16:rowId xmlns:a16="http://schemas.microsoft.com/office/drawing/2014/main" val="1308397621"/>
                  </a:ext>
                </a:extLst>
              </a:tr>
              <a:tr h="370568">
                <a:tc>
                  <a:txBody>
                    <a:bodyPr/>
                    <a:lstStyle/>
                    <a:p>
                      <a:r>
                        <a:rPr lang="tr-TR" dirty="0"/>
                        <a:t>Ceyhan Ticaret Borsası Sosyal Bilimler Lisesi</a:t>
                      </a:r>
                    </a:p>
                  </a:txBody>
                  <a:tcPr/>
                </a:tc>
                <a:tc>
                  <a:txBody>
                    <a:bodyPr/>
                    <a:lstStyle/>
                    <a:p>
                      <a:pPr algn="ctr"/>
                      <a:r>
                        <a:rPr lang="tr-TR" dirty="0"/>
                        <a:t>342,717</a:t>
                      </a:r>
                    </a:p>
                  </a:txBody>
                  <a:tcPr/>
                </a:tc>
                <a:tc>
                  <a:txBody>
                    <a:bodyPr/>
                    <a:lstStyle/>
                    <a:p>
                      <a:pPr algn="ctr"/>
                      <a:r>
                        <a:rPr lang="tr-TR" dirty="0"/>
                        <a:t>27,47</a:t>
                      </a:r>
                    </a:p>
                  </a:txBody>
                  <a:tcPr/>
                </a:tc>
                <a:extLst>
                  <a:ext uri="{0D108BD9-81ED-4DB2-BD59-A6C34878D82A}">
                    <a16:rowId xmlns:a16="http://schemas.microsoft.com/office/drawing/2014/main" val="568794991"/>
                  </a:ext>
                </a:extLst>
              </a:tr>
              <a:tr h="370568">
                <a:tc>
                  <a:txBody>
                    <a:bodyPr/>
                    <a:lstStyle/>
                    <a:p>
                      <a:r>
                        <a:rPr lang="tr-TR" dirty="0"/>
                        <a:t>Ceyhan Anadolu Lisesi</a:t>
                      </a:r>
                    </a:p>
                  </a:txBody>
                  <a:tcPr/>
                </a:tc>
                <a:tc>
                  <a:txBody>
                    <a:bodyPr/>
                    <a:lstStyle/>
                    <a:p>
                      <a:pPr algn="ctr"/>
                      <a:r>
                        <a:rPr lang="tr-TR" dirty="0"/>
                        <a:t>331,381</a:t>
                      </a:r>
                    </a:p>
                  </a:txBody>
                  <a:tcPr/>
                </a:tc>
                <a:tc>
                  <a:txBody>
                    <a:bodyPr/>
                    <a:lstStyle/>
                    <a:p>
                      <a:pPr algn="ctr"/>
                      <a:r>
                        <a:rPr lang="tr-TR" dirty="0"/>
                        <a:t>30,42</a:t>
                      </a:r>
                    </a:p>
                  </a:txBody>
                  <a:tcPr/>
                </a:tc>
                <a:extLst>
                  <a:ext uri="{0D108BD9-81ED-4DB2-BD59-A6C34878D82A}">
                    <a16:rowId xmlns:a16="http://schemas.microsoft.com/office/drawing/2014/main" val="1111615502"/>
                  </a:ext>
                </a:extLst>
              </a:tr>
              <a:tr h="370568">
                <a:tc>
                  <a:txBody>
                    <a:bodyPr/>
                    <a:lstStyle/>
                    <a:p>
                      <a:r>
                        <a:rPr lang="tr-TR" dirty="0"/>
                        <a:t>Heydar Aliyev Mesleki Ve Teknik Anadolu Lisesi</a:t>
                      </a:r>
                    </a:p>
                  </a:txBody>
                  <a:tcPr/>
                </a:tc>
                <a:tc>
                  <a:txBody>
                    <a:bodyPr/>
                    <a:lstStyle/>
                    <a:p>
                      <a:pPr algn="ctr"/>
                      <a:r>
                        <a:rPr lang="tr-TR" dirty="0"/>
                        <a:t>256,944</a:t>
                      </a:r>
                    </a:p>
                  </a:txBody>
                  <a:tcPr/>
                </a:tc>
                <a:tc>
                  <a:txBody>
                    <a:bodyPr/>
                    <a:lstStyle/>
                    <a:p>
                      <a:pPr algn="ctr"/>
                      <a:r>
                        <a:rPr lang="tr-TR" dirty="0"/>
                        <a:t>56,16</a:t>
                      </a:r>
                    </a:p>
                  </a:txBody>
                  <a:tcPr/>
                </a:tc>
                <a:extLst>
                  <a:ext uri="{0D108BD9-81ED-4DB2-BD59-A6C34878D82A}">
                    <a16:rowId xmlns:a16="http://schemas.microsoft.com/office/drawing/2014/main" val="3715144960"/>
                  </a:ext>
                </a:extLst>
              </a:tr>
              <a:tr h="370568">
                <a:tc>
                  <a:txBody>
                    <a:bodyPr/>
                    <a:lstStyle/>
                    <a:p>
                      <a:r>
                        <a:rPr lang="tr-TR" dirty="0"/>
                        <a:t>Ceyhan Kız Anadolu İmam Hatip Lisesi</a:t>
                      </a:r>
                    </a:p>
                  </a:txBody>
                  <a:tcPr/>
                </a:tc>
                <a:tc>
                  <a:txBody>
                    <a:bodyPr/>
                    <a:lstStyle/>
                    <a:p>
                      <a:pPr algn="ctr"/>
                      <a:r>
                        <a:rPr lang="tr-TR" dirty="0"/>
                        <a:t>179,325</a:t>
                      </a:r>
                    </a:p>
                  </a:txBody>
                  <a:tcPr/>
                </a:tc>
                <a:tc>
                  <a:txBody>
                    <a:bodyPr/>
                    <a:lstStyle/>
                    <a:p>
                      <a:pPr algn="ctr"/>
                      <a:r>
                        <a:rPr lang="tr-TR" dirty="0"/>
                        <a:t>96,99</a:t>
                      </a:r>
                    </a:p>
                  </a:txBody>
                  <a:tcPr/>
                </a:tc>
                <a:extLst>
                  <a:ext uri="{0D108BD9-81ED-4DB2-BD59-A6C34878D82A}">
                    <a16:rowId xmlns:a16="http://schemas.microsoft.com/office/drawing/2014/main" val="686530253"/>
                  </a:ext>
                </a:extLst>
              </a:tr>
            </a:tbl>
          </a:graphicData>
        </a:graphic>
      </p:graphicFrame>
    </p:spTree>
    <p:extLst>
      <p:ext uri="{BB962C8B-B14F-4D97-AF65-F5344CB8AC3E}">
        <p14:creationId xmlns:p14="http://schemas.microsoft.com/office/powerpoint/2010/main" val="4068168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407759-E716-89D3-9A81-3DB5A9EB2CBD}"/>
              </a:ext>
            </a:extLst>
          </p:cNvPr>
          <p:cNvSpPr>
            <a:spLocks noGrp="1"/>
          </p:cNvSpPr>
          <p:nvPr>
            <p:ph type="title"/>
          </p:nvPr>
        </p:nvSpPr>
        <p:spPr>
          <a:xfrm>
            <a:off x="822960" y="382555"/>
            <a:ext cx="10624402" cy="726032"/>
          </a:xfrm>
        </p:spPr>
        <p:txBody>
          <a:bodyPr>
            <a:normAutofit fontScale="90000"/>
          </a:bodyPr>
          <a:lstStyle/>
          <a:p>
            <a:r>
              <a:rPr lang="tr-TR" dirty="0"/>
              <a:t>Örnek Tercih İşlemleri</a:t>
            </a:r>
          </a:p>
        </p:txBody>
      </p:sp>
      <p:graphicFrame>
        <p:nvGraphicFramePr>
          <p:cNvPr id="9" name="Tablo 8">
            <a:extLst>
              <a:ext uri="{FF2B5EF4-FFF2-40B4-BE49-F238E27FC236}">
                <a16:creationId xmlns:a16="http://schemas.microsoft.com/office/drawing/2014/main" id="{372D94BC-C677-6CE5-CAEC-356B09C67546}"/>
              </a:ext>
            </a:extLst>
          </p:cNvPr>
          <p:cNvGraphicFramePr>
            <a:graphicFrameLocks noGrp="1"/>
          </p:cNvGraphicFramePr>
          <p:nvPr>
            <p:extLst>
              <p:ext uri="{D42A27DB-BD31-4B8C-83A1-F6EECF244321}">
                <p14:modId xmlns:p14="http://schemas.microsoft.com/office/powerpoint/2010/main" val="2064570061"/>
              </p:ext>
            </p:extLst>
          </p:nvPr>
        </p:nvGraphicFramePr>
        <p:xfrm>
          <a:off x="822960" y="1211224"/>
          <a:ext cx="10624402" cy="5292739"/>
        </p:xfrm>
        <a:graphic>
          <a:graphicData uri="http://schemas.openxmlformats.org/drawingml/2006/table">
            <a:tbl>
              <a:tblPr firstRow="1" bandRow="1">
                <a:tableStyleId>{21E4AEA4-8DFA-4A89-87EB-49C32662AFE0}</a:tableStyleId>
              </a:tblPr>
              <a:tblGrid>
                <a:gridCol w="4714714">
                  <a:extLst>
                    <a:ext uri="{9D8B030D-6E8A-4147-A177-3AD203B41FA5}">
                      <a16:colId xmlns:a16="http://schemas.microsoft.com/office/drawing/2014/main" val="1799466717"/>
                    </a:ext>
                  </a:extLst>
                </a:gridCol>
                <a:gridCol w="2368221">
                  <a:extLst>
                    <a:ext uri="{9D8B030D-6E8A-4147-A177-3AD203B41FA5}">
                      <a16:colId xmlns:a16="http://schemas.microsoft.com/office/drawing/2014/main" val="2482580922"/>
                    </a:ext>
                  </a:extLst>
                </a:gridCol>
                <a:gridCol w="3541467">
                  <a:extLst>
                    <a:ext uri="{9D8B030D-6E8A-4147-A177-3AD203B41FA5}">
                      <a16:colId xmlns:a16="http://schemas.microsoft.com/office/drawing/2014/main" val="1707476818"/>
                    </a:ext>
                  </a:extLst>
                </a:gridCol>
              </a:tblGrid>
              <a:tr h="422969">
                <a:tc>
                  <a:txBody>
                    <a:bodyPr/>
                    <a:lstStyle/>
                    <a:p>
                      <a:pPr algn="ctr"/>
                      <a:r>
                        <a:rPr lang="tr-TR" dirty="0"/>
                        <a:t>Okul Adı</a:t>
                      </a:r>
                    </a:p>
                  </a:txBody>
                  <a:tcPr/>
                </a:tc>
                <a:tc>
                  <a:txBody>
                    <a:bodyPr/>
                    <a:lstStyle/>
                    <a:p>
                      <a:pPr algn="ctr"/>
                      <a:r>
                        <a:rPr lang="tr-TR" dirty="0"/>
                        <a:t>Kayıt Alanı</a:t>
                      </a:r>
                    </a:p>
                  </a:txBody>
                  <a:tcPr/>
                </a:tc>
                <a:tc>
                  <a:txBody>
                    <a:bodyPr/>
                    <a:lstStyle/>
                    <a:p>
                      <a:pPr algn="ctr"/>
                      <a:r>
                        <a:rPr lang="tr-TR" dirty="0"/>
                        <a:t>2023 Taban OBP</a:t>
                      </a:r>
                    </a:p>
                  </a:txBody>
                  <a:tcPr/>
                </a:tc>
                <a:extLst>
                  <a:ext uri="{0D108BD9-81ED-4DB2-BD59-A6C34878D82A}">
                    <a16:rowId xmlns:a16="http://schemas.microsoft.com/office/drawing/2014/main" val="2795221090"/>
                  </a:ext>
                </a:extLst>
              </a:tr>
              <a:tr h="422969">
                <a:tc>
                  <a:txBody>
                    <a:bodyPr/>
                    <a:lstStyle/>
                    <a:p>
                      <a:r>
                        <a:rPr lang="tr-TR" dirty="0"/>
                        <a:t>Borsa İstanbul Ceyhan Anadolu Lisesi</a:t>
                      </a:r>
                    </a:p>
                  </a:txBody>
                  <a:tcPr/>
                </a:tc>
                <a:tc>
                  <a:txBody>
                    <a:bodyPr/>
                    <a:lstStyle/>
                    <a:p>
                      <a:r>
                        <a:rPr lang="tr-TR" dirty="0">
                          <a:solidFill>
                            <a:srgbClr val="00B050"/>
                          </a:solidFill>
                        </a:rPr>
                        <a:t>Kayıt Alanında</a:t>
                      </a:r>
                    </a:p>
                  </a:txBody>
                  <a:tcPr/>
                </a:tc>
                <a:tc>
                  <a:txBody>
                    <a:bodyPr/>
                    <a:lstStyle/>
                    <a:p>
                      <a:r>
                        <a:rPr lang="tr-TR" dirty="0"/>
                        <a:t>90,3673</a:t>
                      </a:r>
                    </a:p>
                  </a:txBody>
                  <a:tcPr/>
                </a:tc>
                <a:extLst>
                  <a:ext uri="{0D108BD9-81ED-4DB2-BD59-A6C34878D82A}">
                    <a16:rowId xmlns:a16="http://schemas.microsoft.com/office/drawing/2014/main" val="4179007796"/>
                  </a:ext>
                </a:extLst>
              </a:tr>
              <a:tr h="422969">
                <a:tc>
                  <a:txBody>
                    <a:bodyPr/>
                    <a:lstStyle/>
                    <a:p>
                      <a:r>
                        <a:rPr lang="tr-TR" dirty="0"/>
                        <a:t>Mehmet Orhun Yaylacı Anadolu Lisesi</a:t>
                      </a:r>
                    </a:p>
                  </a:txBody>
                  <a:tcPr/>
                </a:tc>
                <a:tc>
                  <a:txBody>
                    <a:bodyPr/>
                    <a:lstStyle/>
                    <a:p>
                      <a:r>
                        <a:rPr lang="tr-TR" dirty="0">
                          <a:solidFill>
                            <a:srgbClr val="00B050"/>
                          </a:solidFill>
                        </a:rPr>
                        <a:t>Kayıt Alanında</a:t>
                      </a:r>
                    </a:p>
                  </a:txBody>
                  <a:tcPr/>
                </a:tc>
                <a:tc>
                  <a:txBody>
                    <a:bodyPr/>
                    <a:lstStyle/>
                    <a:p>
                      <a:r>
                        <a:rPr lang="tr-TR" dirty="0"/>
                        <a:t>83,3852</a:t>
                      </a:r>
                    </a:p>
                  </a:txBody>
                  <a:tcPr/>
                </a:tc>
                <a:extLst>
                  <a:ext uri="{0D108BD9-81ED-4DB2-BD59-A6C34878D82A}">
                    <a16:rowId xmlns:a16="http://schemas.microsoft.com/office/drawing/2014/main" val="1605334623"/>
                  </a:ext>
                </a:extLst>
              </a:tr>
              <a:tr h="617938">
                <a:tc>
                  <a:txBody>
                    <a:bodyPr/>
                    <a:lstStyle/>
                    <a:p>
                      <a:r>
                        <a:rPr lang="tr-TR" dirty="0"/>
                        <a:t>Şaban Üçgül ve Kardeşleri Mesleki ve Teknik Anadolu Lisesi</a:t>
                      </a:r>
                    </a:p>
                  </a:txBody>
                  <a:tcPr/>
                </a:tc>
                <a:tc>
                  <a:txBody>
                    <a:bodyPr/>
                    <a:lstStyle/>
                    <a:p>
                      <a:r>
                        <a:rPr lang="tr-TR" dirty="0">
                          <a:solidFill>
                            <a:srgbClr val="00B050"/>
                          </a:solidFill>
                        </a:rPr>
                        <a:t>Kayıt Alanında</a:t>
                      </a:r>
                    </a:p>
                  </a:txBody>
                  <a:tcPr/>
                </a:tc>
                <a:tc>
                  <a:txBody>
                    <a:bodyPr/>
                    <a:lstStyle/>
                    <a:p>
                      <a:r>
                        <a:rPr lang="tr-TR" dirty="0"/>
                        <a:t>81,7065</a:t>
                      </a:r>
                    </a:p>
                  </a:txBody>
                  <a:tcPr/>
                </a:tc>
                <a:extLst>
                  <a:ext uri="{0D108BD9-81ED-4DB2-BD59-A6C34878D82A}">
                    <a16:rowId xmlns:a16="http://schemas.microsoft.com/office/drawing/2014/main" val="3322185165"/>
                  </a:ext>
                </a:extLst>
              </a:tr>
              <a:tr h="422969">
                <a:tc>
                  <a:txBody>
                    <a:bodyPr/>
                    <a:lstStyle/>
                    <a:p>
                      <a:r>
                        <a:rPr lang="tr-TR" dirty="0"/>
                        <a:t>Altı Ocak Mesleki ve Teknik Anadolu Lisesi</a:t>
                      </a:r>
                    </a:p>
                  </a:txBody>
                  <a:tcPr/>
                </a:tc>
                <a:tc>
                  <a:txBody>
                    <a:bodyPr/>
                    <a:lstStyle/>
                    <a:p>
                      <a:r>
                        <a:rPr lang="tr-TR" dirty="0">
                          <a:solidFill>
                            <a:srgbClr val="00B050"/>
                          </a:solidFill>
                        </a:rPr>
                        <a:t>Kayıt Alanında</a:t>
                      </a:r>
                    </a:p>
                  </a:txBody>
                  <a:tcPr/>
                </a:tc>
                <a:tc>
                  <a:txBody>
                    <a:bodyPr/>
                    <a:lstStyle/>
                    <a:p>
                      <a:r>
                        <a:rPr lang="tr-TR" dirty="0"/>
                        <a:t>54,206</a:t>
                      </a:r>
                    </a:p>
                  </a:txBody>
                  <a:tcPr/>
                </a:tc>
                <a:extLst>
                  <a:ext uri="{0D108BD9-81ED-4DB2-BD59-A6C34878D82A}">
                    <a16:rowId xmlns:a16="http://schemas.microsoft.com/office/drawing/2014/main" val="1999607475"/>
                  </a:ext>
                </a:extLst>
              </a:tr>
              <a:tr h="422969">
                <a:tc>
                  <a:txBody>
                    <a:bodyPr/>
                    <a:lstStyle/>
                    <a:p>
                      <a:r>
                        <a:rPr lang="tr-TR" dirty="0"/>
                        <a:t>Kasım Garipoğlu Anadolu Lisesi</a:t>
                      </a:r>
                    </a:p>
                  </a:txBody>
                  <a:tcPr/>
                </a:tc>
                <a:tc>
                  <a:txBody>
                    <a:bodyPr/>
                    <a:lstStyle/>
                    <a:p>
                      <a:r>
                        <a:rPr lang="tr-TR" dirty="0">
                          <a:solidFill>
                            <a:srgbClr val="00B050"/>
                          </a:solidFill>
                        </a:rPr>
                        <a:t>Kayıt Alanında</a:t>
                      </a:r>
                    </a:p>
                  </a:txBody>
                  <a:tcPr/>
                </a:tc>
                <a:tc>
                  <a:txBody>
                    <a:bodyPr/>
                    <a:lstStyle/>
                    <a:p>
                      <a:r>
                        <a:rPr lang="tr-TR" dirty="0"/>
                        <a:t>50,1317</a:t>
                      </a:r>
                    </a:p>
                  </a:txBody>
                  <a:tcPr/>
                </a:tc>
                <a:extLst>
                  <a:ext uri="{0D108BD9-81ED-4DB2-BD59-A6C34878D82A}">
                    <a16:rowId xmlns:a16="http://schemas.microsoft.com/office/drawing/2014/main" val="3112258117"/>
                  </a:ext>
                </a:extLst>
              </a:tr>
              <a:tr h="422969">
                <a:tc>
                  <a:txBody>
                    <a:bodyPr/>
                    <a:lstStyle/>
                    <a:p>
                      <a:r>
                        <a:rPr lang="tr-TR" dirty="0"/>
                        <a:t>Toros Tarım Anadolu Lisesi</a:t>
                      </a:r>
                    </a:p>
                  </a:txBody>
                  <a:tcPr/>
                </a:tc>
                <a:tc>
                  <a:txBody>
                    <a:bodyPr/>
                    <a:lstStyle/>
                    <a:p>
                      <a:r>
                        <a:rPr lang="tr-TR" dirty="0">
                          <a:solidFill>
                            <a:srgbClr val="00B050"/>
                          </a:solidFill>
                        </a:rPr>
                        <a:t>Kayıt Alanında</a:t>
                      </a:r>
                    </a:p>
                  </a:txBody>
                  <a:tcPr/>
                </a:tc>
                <a:tc>
                  <a:txBody>
                    <a:bodyPr/>
                    <a:lstStyle/>
                    <a:p>
                      <a:r>
                        <a:rPr lang="tr-TR" dirty="0"/>
                        <a:t>48,1865</a:t>
                      </a:r>
                    </a:p>
                  </a:txBody>
                  <a:tcPr/>
                </a:tc>
                <a:extLst>
                  <a:ext uri="{0D108BD9-81ED-4DB2-BD59-A6C34878D82A}">
                    <a16:rowId xmlns:a16="http://schemas.microsoft.com/office/drawing/2014/main" val="3857952917"/>
                  </a:ext>
                </a:extLst>
              </a:tr>
              <a:tr h="422969">
                <a:tc>
                  <a:txBody>
                    <a:bodyPr/>
                    <a:lstStyle/>
                    <a:p>
                      <a:r>
                        <a:rPr lang="tr-TR" dirty="0"/>
                        <a:t>Anadolu İmam Hatip Lisesi</a:t>
                      </a:r>
                    </a:p>
                  </a:txBody>
                  <a:tcPr/>
                </a:tc>
                <a:tc>
                  <a:txBody>
                    <a:bodyPr/>
                    <a:lstStyle/>
                    <a:p>
                      <a:r>
                        <a:rPr lang="tr-TR" dirty="0">
                          <a:solidFill>
                            <a:srgbClr val="00B050"/>
                          </a:solidFill>
                        </a:rPr>
                        <a:t>Kayıt Alanında</a:t>
                      </a:r>
                    </a:p>
                  </a:txBody>
                  <a:tcPr/>
                </a:tc>
                <a:tc>
                  <a:txBody>
                    <a:bodyPr/>
                    <a:lstStyle/>
                    <a:p>
                      <a:r>
                        <a:rPr lang="tr-TR" dirty="0"/>
                        <a:t>28,226</a:t>
                      </a:r>
                    </a:p>
                  </a:txBody>
                  <a:tcPr/>
                </a:tc>
                <a:extLst>
                  <a:ext uri="{0D108BD9-81ED-4DB2-BD59-A6C34878D82A}">
                    <a16:rowId xmlns:a16="http://schemas.microsoft.com/office/drawing/2014/main" val="1047244081"/>
                  </a:ext>
                </a:extLst>
              </a:tr>
              <a:tr h="422969">
                <a:tc>
                  <a:txBody>
                    <a:bodyPr/>
                    <a:lstStyle/>
                    <a:p>
                      <a:r>
                        <a:rPr lang="tr-TR" dirty="0"/>
                        <a:t>İlbeyli-</a:t>
                      </a:r>
                      <a:r>
                        <a:rPr lang="tr-TR" dirty="0" err="1"/>
                        <a:t>Beyteks</a:t>
                      </a:r>
                      <a:r>
                        <a:rPr lang="tr-TR" dirty="0"/>
                        <a:t> Mesleki ve Teknik Anadolu Lisesi</a:t>
                      </a:r>
                    </a:p>
                  </a:txBody>
                  <a:tcPr/>
                </a:tc>
                <a:tc>
                  <a:txBody>
                    <a:bodyPr/>
                    <a:lstStyle/>
                    <a:p>
                      <a:r>
                        <a:rPr lang="tr-TR" dirty="0">
                          <a:solidFill>
                            <a:srgbClr val="00B050"/>
                          </a:solidFill>
                        </a:rPr>
                        <a:t>Kayıt Alanında</a:t>
                      </a:r>
                    </a:p>
                  </a:txBody>
                  <a:tcPr/>
                </a:tc>
                <a:tc>
                  <a:txBody>
                    <a:bodyPr/>
                    <a:lstStyle/>
                    <a:p>
                      <a:r>
                        <a:rPr lang="tr-TR" dirty="0"/>
                        <a:t>38,7655</a:t>
                      </a:r>
                    </a:p>
                  </a:txBody>
                  <a:tcPr/>
                </a:tc>
                <a:extLst>
                  <a:ext uri="{0D108BD9-81ED-4DB2-BD59-A6C34878D82A}">
                    <a16:rowId xmlns:a16="http://schemas.microsoft.com/office/drawing/2014/main" val="2232875498"/>
                  </a:ext>
                </a:extLst>
              </a:tr>
              <a:tr h="422969">
                <a:tc>
                  <a:txBody>
                    <a:bodyPr/>
                    <a:lstStyle/>
                    <a:p>
                      <a:r>
                        <a:rPr lang="tr-TR" dirty="0"/>
                        <a:t>Halil Çiftçi Anadolu Lisesi</a:t>
                      </a:r>
                    </a:p>
                  </a:txBody>
                  <a:tcPr/>
                </a:tc>
                <a:tc>
                  <a:txBody>
                    <a:bodyPr/>
                    <a:lstStyle/>
                    <a:p>
                      <a:r>
                        <a:rPr lang="tr-TR" dirty="0">
                          <a:solidFill>
                            <a:srgbClr val="00B0F0"/>
                          </a:solidFill>
                        </a:rPr>
                        <a:t>Komşu Kayıt Alanında</a:t>
                      </a:r>
                    </a:p>
                  </a:txBody>
                  <a:tcPr/>
                </a:tc>
                <a:tc>
                  <a:txBody>
                    <a:bodyPr/>
                    <a:lstStyle/>
                    <a:p>
                      <a:r>
                        <a:rPr lang="tr-TR" dirty="0"/>
                        <a:t>80,0387</a:t>
                      </a:r>
                    </a:p>
                  </a:txBody>
                  <a:tcPr/>
                </a:tc>
                <a:extLst>
                  <a:ext uri="{0D108BD9-81ED-4DB2-BD59-A6C34878D82A}">
                    <a16:rowId xmlns:a16="http://schemas.microsoft.com/office/drawing/2014/main" val="4007373563"/>
                  </a:ext>
                </a:extLst>
              </a:tr>
              <a:tr h="422969">
                <a:tc>
                  <a:txBody>
                    <a:bodyPr/>
                    <a:lstStyle/>
                    <a:p>
                      <a:r>
                        <a:rPr lang="tr-TR" dirty="0"/>
                        <a:t>Yaltır Kardeşler Mesleki ve Teknik Anadolu Lisesi</a:t>
                      </a:r>
                    </a:p>
                  </a:txBody>
                  <a:tcPr/>
                </a:tc>
                <a:tc>
                  <a:txBody>
                    <a:bodyPr/>
                    <a:lstStyle/>
                    <a:p>
                      <a:r>
                        <a:rPr lang="tr-TR" dirty="0">
                          <a:solidFill>
                            <a:srgbClr val="00B0F0"/>
                          </a:solidFill>
                        </a:rPr>
                        <a:t>Komşu Kayıt Alanında</a:t>
                      </a:r>
                    </a:p>
                  </a:txBody>
                  <a:tcPr/>
                </a:tc>
                <a:tc>
                  <a:txBody>
                    <a:bodyPr/>
                    <a:lstStyle/>
                    <a:p>
                      <a:r>
                        <a:rPr lang="tr-TR" dirty="0"/>
                        <a:t>70,5359</a:t>
                      </a:r>
                    </a:p>
                  </a:txBody>
                  <a:tcPr/>
                </a:tc>
                <a:extLst>
                  <a:ext uri="{0D108BD9-81ED-4DB2-BD59-A6C34878D82A}">
                    <a16:rowId xmlns:a16="http://schemas.microsoft.com/office/drawing/2014/main" val="3002298711"/>
                  </a:ext>
                </a:extLst>
              </a:tr>
              <a:tr h="422969">
                <a:tc>
                  <a:txBody>
                    <a:bodyPr/>
                    <a:lstStyle/>
                    <a:p>
                      <a:r>
                        <a:rPr lang="tr-TR" dirty="0"/>
                        <a:t>Çakabey Mesleki ve Teknik Anadolu Lisesi</a:t>
                      </a:r>
                    </a:p>
                  </a:txBody>
                  <a:tcPr/>
                </a:tc>
                <a:tc>
                  <a:txBody>
                    <a:bodyPr/>
                    <a:lstStyle/>
                    <a:p>
                      <a:r>
                        <a:rPr lang="tr-TR" dirty="0">
                          <a:solidFill>
                            <a:srgbClr val="FF0000"/>
                          </a:solidFill>
                        </a:rPr>
                        <a:t>Diğer Kayıt Alanında</a:t>
                      </a:r>
                    </a:p>
                  </a:txBody>
                  <a:tcPr/>
                </a:tc>
                <a:tc>
                  <a:txBody>
                    <a:bodyPr/>
                    <a:lstStyle/>
                    <a:p>
                      <a:r>
                        <a:rPr lang="tr-TR" dirty="0"/>
                        <a:t>83,4005</a:t>
                      </a:r>
                    </a:p>
                  </a:txBody>
                  <a:tcPr/>
                </a:tc>
                <a:extLst>
                  <a:ext uri="{0D108BD9-81ED-4DB2-BD59-A6C34878D82A}">
                    <a16:rowId xmlns:a16="http://schemas.microsoft.com/office/drawing/2014/main" val="813257461"/>
                  </a:ext>
                </a:extLst>
              </a:tr>
            </a:tbl>
          </a:graphicData>
        </a:graphic>
      </p:graphicFrame>
    </p:spTree>
    <p:extLst>
      <p:ext uri="{BB962C8B-B14F-4D97-AF65-F5344CB8AC3E}">
        <p14:creationId xmlns:p14="http://schemas.microsoft.com/office/powerpoint/2010/main" val="15832773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a:extLst>
              <a:ext uri="{FF2B5EF4-FFF2-40B4-BE49-F238E27FC236}">
                <a16:creationId xmlns:a16="http://schemas.microsoft.com/office/drawing/2014/main" id="{2C1F5440-0270-E6B8-6E28-81A6E57F82A6}"/>
              </a:ext>
            </a:extLst>
          </p:cNvPr>
          <p:cNvGraphicFramePr>
            <a:graphicFrameLocks noGrp="1"/>
          </p:cNvGraphicFramePr>
          <p:nvPr>
            <p:extLst>
              <p:ext uri="{D42A27DB-BD31-4B8C-83A1-F6EECF244321}">
                <p14:modId xmlns:p14="http://schemas.microsoft.com/office/powerpoint/2010/main" val="1926904662"/>
              </p:ext>
            </p:extLst>
          </p:nvPr>
        </p:nvGraphicFramePr>
        <p:xfrm>
          <a:off x="375920" y="1595120"/>
          <a:ext cx="11379200" cy="3586481"/>
        </p:xfrm>
        <a:graphic>
          <a:graphicData uri="http://schemas.openxmlformats.org/drawingml/2006/table">
            <a:tbl>
              <a:tblPr firstRow="1" bandRow="1">
                <a:tableStyleId>{5C22544A-7EE6-4342-B048-85BDC9FD1C3A}</a:tableStyleId>
              </a:tblPr>
              <a:tblGrid>
                <a:gridCol w="2844800">
                  <a:extLst>
                    <a:ext uri="{9D8B030D-6E8A-4147-A177-3AD203B41FA5}">
                      <a16:colId xmlns:a16="http://schemas.microsoft.com/office/drawing/2014/main" val="937465512"/>
                    </a:ext>
                  </a:extLst>
                </a:gridCol>
                <a:gridCol w="2844800">
                  <a:extLst>
                    <a:ext uri="{9D8B030D-6E8A-4147-A177-3AD203B41FA5}">
                      <a16:colId xmlns:a16="http://schemas.microsoft.com/office/drawing/2014/main" val="2533247053"/>
                    </a:ext>
                  </a:extLst>
                </a:gridCol>
                <a:gridCol w="2844800">
                  <a:extLst>
                    <a:ext uri="{9D8B030D-6E8A-4147-A177-3AD203B41FA5}">
                      <a16:colId xmlns:a16="http://schemas.microsoft.com/office/drawing/2014/main" val="666189010"/>
                    </a:ext>
                  </a:extLst>
                </a:gridCol>
                <a:gridCol w="2844800">
                  <a:extLst>
                    <a:ext uri="{9D8B030D-6E8A-4147-A177-3AD203B41FA5}">
                      <a16:colId xmlns:a16="http://schemas.microsoft.com/office/drawing/2014/main" val="4153092116"/>
                    </a:ext>
                  </a:extLst>
                </a:gridCol>
              </a:tblGrid>
              <a:tr h="1284503">
                <a:tc>
                  <a:txBody>
                    <a:bodyPr/>
                    <a:lstStyle/>
                    <a:p>
                      <a:pPr algn="ctr"/>
                      <a:r>
                        <a:rPr lang="tr-TR" dirty="0">
                          <a:solidFill>
                            <a:schemeClr val="tx1"/>
                          </a:solidFill>
                        </a:rPr>
                        <a:t>Öğrenci</a:t>
                      </a:r>
                    </a:p>
                  </a:txBody>
                  <a:tcPr/>
                </a:tc>
                <a:tc>
                  <a:txBody>
                    <a:bodyPr/>
                    <a:lstStyle/>
                    <a:p>
                      <a:pPr algn="ctr"/>
                      <a:r>
                        <a:rPr lang="tr-TR" dirty="0">
                          <a:solidFill>
                            <a:schemeClr val="tx1"/>
                          </a:solidFill>
                        </a:rPr>
                        <a:t>Puanı</a:t>
                      </a:r>
                    </a:p>
                  </a:txBody>
                  <a:tcPr/>
                </a:tc>
                <a:tc>
                  <a:txBody>
                    <a:bodyPr/>
                    <a:lstStyle/>
                    <a:p>
                      <a:pPr algn="ctr"/>
                      <a:r>
                        <a:rPr lang="tr-TR" dirty="0">
                          <a:solidFill>
                            <a:schemeClr val="tx1"/>
                          </a:solidFill>
                        </a:rPr>
                        <a:t>Yüzdelik Dilim</a:t>
                      </a:r>
                    </a:p>
                  </a:txBody>
                  <a:tcPr/>
                </a:tc>
                <a:tc>
                  <a:txBody>
                    <a:bodyPr/>
                    <a:lstStyle/>
                    <a:p>
                      <a:pPr algn="ctr"/>
                      <a:r>
                        <a:rPr lang="tr-TR" dirty="0">
                          <a:solidFill>
                            <a:schemeClr val="tx1"/>
                          </a:solidFill>
                        </a:rPr>
                        <a:t>Okul Başarı Puanı</a:t>
                      </a:r>
                    </a:p>
                  </a:txBody>
                  <a:tcPr/>
                </a:tc>
                <a:extLst>
                  <a:ext uri="{0D108BD9-81ED-4DB2-BD59-A6C34878D82A}">
                    <a16:rowId xmlns:a16="http://schemas.microsoft.com/office/drawing/2014/main" val="3716541083"/>
                  </a:ext>
                </a:extLst>
              </a:tr>
              <a:tr h="767326">
                <a:tc>
                  <a:txBody>
                    <a:bodyPr/>
                    <a:lstStyle/>
                    <a:p>
                      <a:pPr algn="ctr"/>
                      <a:r>
                        <a:rPr lang="tr-TR" dirty="0"/>
                        <a:t>A Öğrencisi</a:t>
                      </a:r>
                    </a:p>
                  </a:txBody>
                  <a:tcPr/>
                </a:tc>
                <a:tc>
                  <a:txBody>
                    <a:bodyPr/>
                    <a:lstStyle/>
                    <a:p>
                      <a:pPr algn="ctr"/>
                      <a:r>
                        <a:rPr lang="tr-TR" dirty="0"/>
                        <a:t>455</a:t>
                      </a:r>
                    </a:p>
                  </a:txBody>
                  <a:tcPr/>
                </a:tc>
                <a:tc>
                  <a:txBody>
                    <a:bodyPr/>
                    <a:lstStyle/>
                    <a:p>
                      <a:pPr algn="ctr"/>
                      <a:r>
                        <a:rPr lang="tr-TR" dirty="0"/>
                        <a:t>5,01</a:t>
                      </a:r>
                    </a:p>
                  </a:txBody>
                  <a:tcPr/>
                </a:tc>
                <a:tc>
                  <a:txBody>
                    <a:bodyPr/>
                    <a:lstStyle/>
                    <a:p>
                      <a:pPr algn="ctr"/>
                      <a:r>
                        <a:rPr lang="tr-TR" dirty="0"/>
                        <a:t>96</a:t>
                      </a:r>
                    </a:p>
                  </a:txBody>
                  <a:tcPr/>
                </a:tc>
                <a:extLst>
                  <a:ext uri="{0D108BD9-81ED-4DB2-BD59-A6C34878D82A}">
                    <a16:rowId xmlns:a16="http://schemas.microsoft.com/office/drawing/2014/main" val="2434634786"/>
                  </a:ext>
                </a:extLst>
              </a:tr>
              <a:tr h="767326">
                <a:tc>
                  <a:txBody>
                    <a:bodyPr/>
                    <a:lstStyle/>
                    <a:p>
                      <a:pPr algn="ctr"/>
                      <a:r>
                        <a:rPr lang="tr-TR" dirty="0"/>
                        <a:t>B Öğrencisi</a:t>
                      </a:r>
                    </a:p>
                  </a:txBody>
                  <a:tcPr/>
                </a:tc>
                <a:tc>
                  <a:txBody>
                    <a:bodyPr/>
                    <a:lstStyle/>
                    <a:p>
                      <a:pPr algn="ctr"/>
                      <a:r>
                        <a:rPr lang="tr-TR" dirty="0"/>
                        <a:t>311</a:t>
                      </a:r>
                    </a:p>
                  </a:txBody>
                  <a:tcPr/>
                </a:tc>
                <a:tc>
                  <a:txBody>
                    <a:bodyPr/>
                    <a:lstStyle/>
                    <a:p>
                      <a:pPr algn="ctr"/>
                      <a:r>
                        <a:rPr lang="tr-TR" dirty="0"/>
                        <a:t>38</a:t>
                      </a:r>
                    </a:p>
                  </a:txBody>
                  <a:tcPr/>
                </a:tc>
                <a:tc>
                  <a:txBody>
                    <a:bodyPr/>
                    <a:lstStyle/>
                    <a:p>
                      <a:pPr algn="ctr"/>
                      <a:r>
                        <a:rPr lang="tr-TR" dirty="0"/>
                        <a:t>86</a:t>
                      </a:r>
                    </a:p>
                  </a:txBody>
                  <a:tcPr/>
                </a:tc>
                <a:extLst>
                  <a:ext uri="{0D108BD9-81ED-4DB2-BD59-A6C34878D82A}">
                    <a16:rowId xmlns:a16="http://schemas.microsoft.com/office/drawing/2014/main" val="1244166609"/>
                  </a:ext>
                </a:extLst>
              </a:tr>
              <a:tr h="767326">
                <a:tc>
                  <a:txBody>
                    <a:bodyPr/>
                    <a:lstStyle/>
                    <a:p>
                      <a:pPr algn="ctr"/>
                      <a:r>
                        <a:rPr lang="tr-TR" dirty="0"/>
                        <a:t>C Öğrencisi</a:t>
                      </a:r>
                    </a:p>
                  </a:txBody>
                  <a:tcPr/>
                </a:tc>
                <a:tc>
                  <a:txBody>
                    <a:bodyPr/>
                    <a:lstStyle/>
                    <a:p>
                      <a:pPr algn="ctr"/>
                      <a:r>
                        <a:rPr lang="tr-TR" dirty="0"/>
                        <a:t>-</a:t>
                      </a:r>
                    </a:p>
                  </a:txBody>
                  <a:tcPr/>
                </a:tc>
                <a:tc>
                  <a:txBody>
                    <a:bodyPr/>
                    <a:lstStyle/>
                    <a:p>
                      <a:pPr algn="ctr"/>
                      <a:r>
                        <a:rPr lang="tr-TR" dirty="0"/>
                        <a:t>-</a:t>
                      </a:r>
                    </a:p>
                  </a:txBody>
                  <a:tcPr/>
                </a:tc>
                <a:tc>
                  <a:txBody>
                    <a:bodyPr/>
                    <a:lstStyle/>
                    <a:p>
                      <a:pPr algn="ctr"/>
                      <a:r>
                        <a:rPr lang="tr-TR" dirty="0"/>
                        <a:t>65</a:t>
                      </a:r>
                    </a:p>
                  </a:txBody>
                  <a:tcPr/>
                </a:tc>
                <a:extLst>
                  <a:ext uri="{0D108BD9-81ED-4DB2-BD59-A6C34878D82A}">
                    <a16:rowId xmlns:a16="http://schemas.microsoft.com/office/drawing/2014/main" val="494064472"/>
                  </a:ext>
                </a:extLst>
              </a:tr>
            </a:tbl>
          </a:graphicData>
        </a:graphic>
      </p:graphicFrame>
    </p:spTree>
    <p:extLst>
      <p:ext uri="{BB962C8B-B14F-4D97-AF65-F5344CB8AC3E}">
        <p14:creationId xmlns:p14="http://schemas.microsoft.com/office/powerpoint/2010/main" val="5125882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FF86E1A6-B966-CA66-1386-15048D0DB81D}"/>
              </a:ext>
            </a:extLst>
          </p:cNvPr>
          <p:cNvGraphicFramePr>
            <a:graphicFrameLocks noGrp="1"/>
          </p:cNvGraphicFramePr>
          <p:nvPr>
            <p:ph idx="1"/>
            <p:extLst>
              <p:ext uri="{D42A27DB-BD31-4B8C-83A1-F6EECF244321}">
                <p14:modId xmlns:p14="http://schemas.microsoft.com/office/powerpoint/2010/main" val="3455093057"/>
              </p:ext>
            </p:extLst>
          </p:nvPr>
        </p:nvGraphicFramePr>
        <p:xfrm>
          <a:off x="1082358" y="1437640"/>
          <a:ext cx="9169082" cy="2194560"/>
        </p:xfrm>
        <a:graphic>
          <a:graphicData uri="http://schemas.openxmlformats.org/drawingml/2006/table">
            <a:tbl>
              <a:tblPr firstRow="1" bandRow="1">
                <a:tableStyleId>{5C22544A-7EE6-4342-B048-85BDC9FD1C3A}</a:tableStyleId>
              </a:tblPr>
              <a:tblGrid>
                <a:gridCol w="776922">
                  <a:extLst>
                    <a:ext uri="{9D8B030D-6E8A-4147-A177-3AD203B41FA5}">
                      <a16:colId xmlns:a16="http://schemas.microsoft.com/office/drawing/2014/main" val="204206798"/>
                    </a:ext>
                  </a:extLst>
                </a:gridCol>
                <a:gridCol w="5335799">
                  <a:extLst>
                    <a:ext uri="{9D8B030D-6E8A-4147-A177-3AD203B41FA5}">
                      <a16:colId xmlns:a16="http://schemas.microsoft.com/office/drawing/2014/main" val="2781248168"/>
                    </a:ext>
                  </a:extLst>
                </a:gridCol>
                <a:gridCol w="3056361">
                  <a:extLst>
                    <a:ext uri="{9D8B030D-6E8A-4147-A177-3AD203B41FA5}">
                      <a16:colId xmlns:a16="http://schemas.microsoft.com/office/drawing/2014/main" val="780822258"/>
                    </a:ext>
                  </a:extLst>
                </a:gridCol>
              </a:tblGrid>
              <a:tr h="334433">
                <a:tc gridSpan="3">
                  <a:txBody>
                    <a:bodyPr/>
                    <a:lstStyle/>
                    <a:p>
                      <a:pPr algn="ctr"/>
                      <a:r>
                        <a:rPr lang="tr-TR" dirty="0">
                          <a:solidFill>
                            <a:schemeClr val="tx1"/>
                          </a:solidFill>
                        </a:rPr>
                        <a:t>Yerel Yerleştirme İle Tercih Örnek 1</a:t>
                      </a:r>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3616259817"/>
                  </a:ext>
                </a:extLst>
              </a:tr>
              <a:tr h="334433">
                <a:tc>
                  <a:txBody>
                    <a:bodyPr/>
                    <a:lstStyle/>
                    <a:p>
                      <a:r>
                        <a:rPr lang="tr-TR" dirty="0"/>
                        <a:t>1</a:t>
                      </a:r>
                    </a:p>
                  </a:txBody>
                  <a:tcPr/>
                </a:tc>
                <a:tc>
                  <a:txBody>
                    <a:bodyPr/>
                    <a:lstStyle/>
                    <a:p>
                      <a:r>
                        <a:rPr lang="tr-TR" dirty="0"/>
                        <a:t>Borsa İstanbul Ceyhan Anadolu Lisesi</a:t>
                      </a:r>
                    </a:p>
                  </a:txBody>
                  <a:tcPr/>
                </a:tc>
                <a:tc>
                  <a:txBody>
                    <a:bodyPr/>
                    <a:lstStyle/>
                    <a:p>
                      <a:r>
                        <a:rPr lang="tr-TR" dirty="0">
                          <a:solidFill>
                            <a:srgbClr val="00B050"/>
                          </a:solidFill>
                        </a:rPr>
                        <a:t>Kayıt Alanında</a:t>
                      </a:r>
                    </a:p>
                  </a:txBody>
                  <a:tcPr/>
                </a:tc>
                <a:extLst>
                  <a:ext uri="{0D108BD9-81ED-4DB2-BD59-A6C34878D82A}">
                    <a16:rowId xmlns:a16="http://schemas.microsoft.com/office/drawing/2014/main" val="2583660556"/>
                  </a:ext>
                </a:extLst>
              </a:tr>
              <a:tr h="334433">
                <a:tc>
                  <a:txBody>
                    <a:bodyPr/>
                    <a:lstStyle/>
                    <a:p>
                      <a:r>
                        <a:rPr lang="tr-TR" dirty="0"/>
                        <a:t>2</a:t>
                      </a:r>
                    </a:p>
                  </a:txBody>
                  <a:tcPr/>
                </a:tc>
                <a:tc>
                  <a:txBody>
                    <a:bodyPr/>
                    <a:lstStyle/>
                    <a:p>
                      <a:r>
                        <a:rPr lang="tr-TR" dirty="0"/>
                        <a:t>Mehmet Orhun Yaylacı Anadolu Lisesi</a:t>
                      </a:r>
                    </a:p>
                  </a:txBody>
                  <a:tcPr/>
                </a:tc>
                <a:tc>
                  <a:txBody>
                    <a:bodyPr/>
                    <a:lstStyle/>
                    <a:p>
                      <a:r>
                        <a:rPr lang="tr-TR" dirty="0">
                          <a:solidFill>
                            <a:srgbClr val="00B050"/>
                          </a:solidFill>
                        </a:rPr>
                        <a:t>Kayıt Alanında</a:t>
                      </a:r>
                    </a:p>
                  </a:txBody>
                  <a:tcPr/>
                </a:tc>
                <a:extLst>
                  <a:ext uri="{0D108BD9-81ED-4DB2-BD59-A6C34878D82A}">
                    <a16:rowId xmlns:a16="http://schemas.microsoft.com/office/drawing/2014/main" val="1688641125"/>
                  </a:ext>
                </a:extLst>
              </a:tr>
              <a:tr h="334433">
                <a:tc>
                  <a:txBody>
                    <a:bodyPr/>
                    <a:lstStyle/>
                    <a:p>
                      <a:r>
                        <a:rPr lang="tr-TR" dirty="0"/>
                        <a:t>3</a:t>
                      </a:r>
                    </a:p>
                  </a:txBody>
                  <a:tcPr/>
                </a:tc>
                <a:tc>
                  <a:txBody>
                    <a:bodyPr/>
                    <a:lstStyle/>
                    <a:p>
                      <a:r>
                        <a:rPr lang="tr-TR" dirty="0"/>
                        <a:t>Kasım Garipoğlu Anadolu Lisesi</a:t>
                      </a:r>
                    </a:p>
                  </a:txBody>
                  <a:tcPr/>
                </a:tc>
                <a:tc>
                  <a:txBody>
                    <a:bodyPr/>
                    <a:lstStyle/>
                    <a:p>
                      <a:r>
                        <a:rPr lang="tr-TR" dirty="0">
                          <a:solidFill>
                            <a:srgbClr val="00B050"/>
                          </a:solidFill>
                        </a:rPr>
                        <a:t>Kayıt Alanında</a:t>
                      </a:r>
                    </a:p>
                  </a:txBody>
                  <a:tcPr/>
                </a:tc>
                <a:extLst>
                  <a:ext uri="{0D108BD9-81ED-4DB2-BD59-A6C34878D82A}">
                    <a16:rowId xmlns:a16="http://schemas.microsoft.com/office/drawing/2014/main" val="2060147230"/>
                  </a:ext>
                </a:extLst>
              </a:tr>
              <a:tr h="334433">
                <a:tc>
                  <a:txBody>
                    <a:bodyPr/>
                    <a:lstStyle/>
                    <a:p>
                      <a:r>
                        <a:rPr lang="tr-TR" dirty="0"/>
                        <a:t>4</a:t>
                      </a:r>
                    </a:p>
                  </a:txBody>
                  <a:tcPr/>
                </a:tc>
                <a:tc>
                  <a:txBody>
                    <a:bodyPr/>
                    <a:lstStyle/>
                    <a:p>
                      <a:r>
                        <a:rPr lang="tr-TR" dirty="0"/>
                        <a:t>Anadolu İmam Hatip Lisesi</a:t>
                      </a:r>
                    </a:p>
                  </a:txBody>
                  <a:tcPr/>
                </a:tc>
                <a:tc>
                  <a:txBody>
                    <a:bodyPr/>
                    <a:lstStyle/>
                    <a:p>
                      <a:r>
                        <a:rPr lang="tr-TR" dirty="0">
                          <a:solidFill>
                            <a:srgbClr val="00B050"/>
                          </a:solidFill>
                        </a:rPr>
                        <a:t>Kayıt Alanında</a:t>
                      </a:r>
                    </a:p>
                  </a:txBody>
                  <a:tcPr/>
                </a:tc>
                <a:extLst>
                  <a:ext uri="{0D108BD9-81ED-4DB2-BD59-A6C34878D82A}">
                    <a16:rowId xmlns:a16="http://schemas.microsoft.com/office/drawing/2014/main" val="3032162723"/>
                  </a:ext>
                </a:extLst>
              </a:tr>
              <a:tr h="334433">
                <a:tc>
                  <a:txBody>
                    <a:bodyPr/>
                    <a:lstStyle/>
                    <a:p>
                      <a:r>
                        <a:rPr lang="tr-TR" dirty="0"/>
                        <a:t>5</a:t>
                      </a:r>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3144779870"/>
                  </a:ext>
                </a:extLst>
              </a:tr>
            </a:tbl>
          </a:graphicData>
        </a:graphic>
      </p:graphicFrame>
      <p:graphicFrame>
        <p:nvGraphicFramePr>
          <p:cNvPr id="5" name="İçerik Yer Tutucusu 3">
            <a:extLst>
              <a:ext uri="{FF2B5EF4-FFF2-40B4-BE49-F238E27FC236}">
                <a16:creationId xmlns:a16="http://schemas.microsoft.com/office/drawing/2014/main" id="{A204B261-2949-7D99-5238-279E48303F83}"/>
              </a:ext>
            </a:extLst>
          </p:cNvPr>
          <p:cNvGraphicFramePr>
            <a:graphicFrameLocks/>
          </p:cNvGraphicFramePr>
          <p:nvPr>
            <p:extLst>
              <p:ext uri="{D42A27DB-BD31-4B8C-83A1-F6EECF244321}">
                <p14:modId xmlns:p14="http://schemas.microsoft.com/office/powerpoint/2010/main" val="63193292"/>
              </p:ext>
            </p:extLst>
          </p:nvPr>
        </p:nvGraphicFramePr>
        <p:xfrm>
          <a:off x="1082358" y="3835400"/>
          <a:ext cx="9169082" cy="2524760"/>
        </p:xfrm>
        <a:graphic>
          <a:graphicData uri="http://schemas.openxmlformats.org/drawingml/2006/table">
            <a:tbl>
              <a:tblPr firstRow="1" bandRow="1">
                <a:tableStyleId>{5C22544A-7EE6-4342-B048-85BDC9FD1C3A}</a:tableStyleId>
              </a:tblPr>
              <a:tblGrid>
                <a:gridCol w="787082">
                  <a:extLst>
                    <a:ext uri="{9D8B030D-6E8A-4147-A177-3AD203B41FA5}">
                      <a16:colId xmlns:a16="http://schemas.microsoft.com/office/drawing/2014/main" val="204206798"/>
                    </a:ext>
                  </a:extLst>
                </a:gridCol>
                <a:gridCol w="5325639">
                  <a:extLst>
                    <a:ext uri="{9D8B030D-6E8A-4147-A177-3AD203B41FA5}">
                      <a16:colId xmlns:a16="http://schemas.microsoft.com/office/drawing/2014/main" val="2781248168"/>
                    </a:ext>
                  </a:extLst>
                </a:gridCol>
                <a:gridCol w="3056361">
                  <a:extLst>
                    <a:ext uri="{9D8B030D-6E8A-4147-A177-3AD203B41FA5}">
                      <a16:colId xmlns:a16="http://schemas.microsoft.com/office/drawing/2014/main" val="780822258"/>
                    </a:ext>
                  </a:extLst>
                </a:gridCol>
              </a:tblGrid>
              <a:tr h="338801">
                <a:tc gridSpan="3">
                  <a:txBody>
                    <a:bodyPr/>
                    <a:lstStyle/>
                    <a:p>
                      <a:pPr algn="ctr"/>
                      <a:r>
                        <a:rPr lang="tr-TR" dirty="0">
                          <a:solidFill>
                            <a:schemeClr val="tx1"/>
                          </a:solidFill>
                        </a:rPr>
                        <a:t>Yerel Yerleştirme İle Tercih Örnek 2</a:t>
                      </a:r>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3616259817"/>
                  </a:ext>
                </a:extLst>
              </a:tr>
              <a:tr h="338801">
                <a:tc>
                  <a:txBody>
                    <a:bodyPr/>
                    <a:lstStyle/>
                    <a:p>
                      <a:r>
                        <a:rPr lang="tr-TR" dirty="0"/>
                        <a:t>1</a:t>
                      </a:r>
                    </a:p>
                  </a:txBody>
                  <a:tcPr/>
                </a:tc>
                <a:tc>
                  <a:txBody>
                    <a:bodyPr/>
                    <a:lstStyle/>
                    <a:p>
                      <a:r>
                        <a:rPr lang="tr-TR" dirty="0"/>
                        <a:t>Borsa İstanbul Ceyhan Anadolu Lisesi</a:t>
                      </a:r>
                    </a:p>
                  </a:txBody>
                  <a:tcPr/>
                </a:tc>
                <a:tc>
                  <a:txBody>
                    <a:bodyPr/>
                    <a:lstStyle/>
                    <a:p>
                      <a:r>
                        <a:rPr lang="tr-TR" dirty="0">
                          <a:solidFill>
                            <a:srgbClr val="00B050"/>
                          </a:solidFill>
                        </a:rPr>
                        <a:t>Kayıt Alanında</a:t>
                      </a:r>
                    </a:p>
                  </a:txBody>
                  <a:tcPr/>
                </a:tc>
                <a:extLst>
                  <a:ext uri="{0D108BD9-81ED-4DB2-BD59-A6C34878D82A}">
                    <a16:rowId xmlns:a16="http://schemas.microsoft.com/office/drawing/2014/main" val="2583660556"/>
                  </a:ext>
                </a:extLst>
              </a:tr>
              <a:tr h="338801">
                <a:tc>
                  <a:txBody>
                    <a:bodyPr/>
                    <a:lstStyle/>
                    <a:p>
                      <a:r>
                        <a:rPr lang="tr-TR" dirty="0"/>
                        <a:t>2</a:t>
                      </a:r>
                    </a:p>
                  </a:txBody>
                  <a:tcPr/>
                </a:tc>
                <a:tc>
                  <a:txBody>
                    <a:bodyPr/>
                    <a:lstStyle/>
                    <a:p>
                      <a:r>
                        <a:rPr lang="tr-TR" dirty="0"/>
                        <a:t>Mehmet Orhun Yaylacı Anadolu Lisesi</a:t>
                      </a:r>
                    </a:p>
                  </a:txBody>
                  <a:tcPr/>
                </a:tc>
                <a:tc>
                  <a:txBody>
                    <a:bodyPr/>
                    <a:lstStyle/>
                    <a:p>
                      <a:r>
                        <a:rPr lang="tr-TR" dirty="0">
                          <a:solidFill>
                            <a:srgbClr val="00B050"/>
                          </a:solidFill>
                        </a:rPr>
                        <a:t>Kayıt Alanında</a:t>
                      </a:r>
                    </a:p>
                  </a:txBody>
                  <a:tcPr/>
                </a:tc>
                <a:extLst>
                  <a:ext uri="{0D108BD9-81ED-4DB2-BD59-A6C34878D82A}">
                    <a16:rowId xmlns:a16="http://schemas.microsoft.com/office/drawing/2014/main" val="1688641125"/>
                  </a:ext>
                </a:extLst>
              </a:tr>
              <a:tr h="584779">
                <a:tc>
                  <a:txBody>
                    <a:bodyPr/>
                    <a:lstStyle/>
                    <a:p>
                      <a:r>
                        <a:rPr lang="tr-TR" dirty="0"/>
                        <a:t>3</a:t>
                      </a:r>
                    </a:p>
                  </a:txBody>
                  <a:tcPr/>
                </a:tc>
                <a:tc>
                  <a:txBody>
                    <a:bodyPr/>
                    <a:lstStyle/>
                    <a:p>
                      <a:r>
                        <a:rPr lang="tr-TR" dirty="0"/>
                        <a:t>Şaban Üçgül ve Kardeşleri Mesleki ve Teknik Anadolu Lisesi</a:t>
                      </a:r>
                    </a:p>
                  </a:txBody>
                  <a:tcPr/>
                </a:tc>
                <a:tc>
                  <a:txBody>
                    <a:bodyPr/>
                    <a:lstStyle/>
                    <a:p>
                      <a:r>
                        <a:rPr lang="tr-TR" dirty="0">
                          <a:solidFill>
                            <a:srgbClr val="00B050"/>
                          </a:solidFill>
                        </a:rPr>
                        <a:t>Kayıt Alanında</a:t>
                      </a:r>
                    </a:p>
                  </a:txBody>
                  <a:tcPr/>
                </a:tc>
                <a:extLst>
                  <a:ext uri="{0D108BD9-81ED-4DB2-BD59-A6C34878D82A}">
                    <a16:rowId xmlns:a16="http://schemas.microsoft.com/office/drawing/2014/main" val="2060147230"/>
                  </a:ext>
                </a:extLst>
              </a:tr>
              <a:tr h="421640">
                <a:tc>
                  <a:txBody>
                    <a:bodyPr/>
                    <a:lstStyle/>
                    <a:p>
                      <a:r>
                        <a:rPr lang="tr-TR" dirty="0"/>
                        <a:t>4</a:t>
                      </a:r>
                    </a:p>
                  </a:txBody>
                  <a:tcPr/>
                </a:tc>
                <a:tc>
                  <a:txBody>
                    <a:bodyPr/>
                    <a:lstStyle/>
                    <a:p>
                      <a:r>
                        <a:rPr lang="tr-TR" dirty="0"/>
                        <a:t>Halil Çiftçi Anadolu Lisesi</a:t>
                      </a:r>
                    </a:p>
                  </a:txBody>
                  <a:tcPr/>
                </a:tc>
                <a:tc>
                  <a:txBody>
                    <a:bodyPr/>
                    <a:lstStyle/>
                    <a:p>
                      <a:r>
                        <a:rPr lang="tr-TR" dirty="0">
                          <a:solidFill>
                            <a:srgbClr val="00B0F0"/>
                          </a:solidFill>
                        </a:rPr>
                        <a:t>Komşu Kayıt Alanında</a:t>
                      </a:r>
                    </a:p>
                  </a:txBody>
                  <a:tcPr/>
                </a:tc>
                <a:extLst>
                  <a:ext uri="{0D108BD9-81ED-4DB2-BD59-A6C34878D82A}">
                    <a16:rowId xmlns:a16="http://schemas.microsoft.com/office/drawing/2014/main" val="3032162723"/>
                  </a:ext>
                </a:extLst>
              </a:tr>
              <a:tr h="338801">
                <a:tc>
                  <a:txBody>
                    <a:bodyPr/>
                    <a:lstStyle/>
                    <a:p>
                      <a:r>
                        <a:rPr lang="tr-TR" dirty="0"/>
                        <a:t>5</a:t>
                      </a:r>
                    </a:p>
                  </a:txBody>
                  <a:tcPr/>
                </a:tc>
                <a:tc>
                  <a:txBody>
                    <a:bodyPr/>
                    <a:lstStyle/>
                    <a:p>
                      <a:r>
                        <a:rPr lang="tr-TR" dirty="0"/>
                        <a:t>Yaltır Kardeşler Mesleki ve Teknik Anadolu Lisesi</a:t>
                      </a:r>
                    </a:p>
                  </a:txBody>
                  <a:tcPr/>
                </a:tc>
                <a:tc>
                  <a:txBody>
                    <a:bodyPr/>
                    <a:lstStyle/>
                    <a:p>
                      <a:r>
                        <a:rPr lang="tr-TR" dirty="0">
                          <a:solidFill>
                            <a:srgbClr val="00B0F0"/>
                          </a:solidFill>
                        </a:rPr>
                        <a:t>Komşu Kayıt Alanında</a:t>
                      </a:r>
                    </a:p>
                  </a:txBody>
                  <a:tcPr/>
                </a:tc>
                <a:extLst>
                  <a:ext uri="{0D108BD9-81ED-4DB2-BD59-A6C34878D82A}">
                    <a16:rowId xmlns:a16="http://schemas.microsoft.com/office/drawing/2014/main" val="3144779870"/>
                  </a:ext>
                </a:extLst>
              </a:tr>
            </a:tbl>
          </a:graphicData>
        </a:graphic>
      </p:graphicFrame>
      <p:graphicFrame>
        <p:nvGraphicFramePr>
          <p:cNvPr id="6" name="Tablo 5">
            <a:extLst>
              <a:ext uri="{FF2B5EF4-FFF2-40B4-BE49-F238E27FC236}">
                <a16:creationId xmlns:a16="http://schemas.microsoft.com/office/drawing/2014/main" id="{80EA0E41-27D5-2B0E-5E73-795B2BF69BF3}"/>
              </a:ext>
            </a:extLst>
          </p:cNvPr>
          <p:cNvGraphicFramePr>
            <a:graphicFrameLocks noGrp="1"/>
          </p:cNvGraphicFramePr>
          <p:nvPr>
            <p:extLst>
              <p:ext uri="{D42A27DB-BD31-4B8C-83A1-F6EECF244321}">
                <p14:modId xmlns:p14="http://schemas.microsoft.com/office/powerpoint/2010/main" val="454516206"/>
              </p:ext>
            </p:extLst>
          </p:nvPr>
        </p:nvGraphicFramePr>
        <p:xfrm>
          <a:off x="1082356" y="353008"/>
          <a:ext cx="9169084" cy="1056640"/>
        </p:xfrm>
        <a:graphic>
          <a:graphicData uri="http://schemas.openxmlformats.org/drawingml/2006/table">
            <a:tbl>
              <a:tblPr firstRow="1" bandRow="1">
                <a:tableStyleId>{F2DE63D5-997A-4646-A377-4702673A728D}</a:tableStyleId>
              </a:tblPr>
              <a:tblGrid>
                <a:gridCol w="2292271">
                  <a:extLst>
                    <a:ext uri="{9D8B030D-6E8A-4147-A177-3AD203B41FA5}">
                      <a16:colId xmlns:a16="http://schemas.microsoft.com/office/drawing/2014/main" val="1332909853"/>
                    </a:ext>
                  </a:extLst>
                </a:gridCol>
                <a:gridCol w="2292271">
                  <a:extLst>
                    <a:ext uri="{9D8B030D-6E8A-4147-A177-3AD203B41FA5}">
                      <a16:colId xmlns:a16="http://schemas.microsoft.com/office/drawing/2014/main" val="3507388882"/>
                    </a:ext>
                  </a:extLst>
                </a:gridCol>
                <a:gridCol w="2292271">
                  <a:extLst>
                    <a:ext uri="{9D8B030D-6E8A-4147-A177-3AD203B41FA5}">
                      <a16:colId xmlns:a16="http://schemas.microsoft.com/office/drawing/2014/main" val="2933030661"/>
                    </a:ext>
                  </a:extLst>
                </a:gridCol>
                <a:gridCol w="2292271">
                  <a:extLst>
                    <a:ext uri="{9D8B030D-6E8A-4147-A177-3AD203B41FA5}">
                      <a16:colId xmlns:a16="http://schemas.microsoft.com/office/drawing/2014/main" val="319921188"/>
                    </a:ext>
                  </a:extLst>
                </a:gridCol>
              </a:tblGrid>
              <a:tr h="661487">
                <a:tc>
                  <a:txBody>
                    <a:bodyPr/>
                    <a:lstStyle/>
                    <a:p>
                      <a:pPr algn="ctr"/>
                      <a:r>
                        <a:rPr lang="tr-TR" dirty="0">
                          <a:solidFill>
                            <a:schemeClr val="tx1"/>
                          </a:solidFill>
                        </a:rPr>
                        <a:t>Öğrenci</a:t>
                      </a:r>
                    </a:p>
                  </a:txBody>
                  <a:tcPr/>
                </a:tc>
                <a:tc>
                  <a:txBody>
                    <a:bodyPr/>
                    <a:lstStyle/>
                    <a:p>
                      <a:pPr algn="ctr"/>
                      <a:r>
                        <a:rPr lang="tr-TR" dirty="0">
                          <a:solidFill>
                            <a:schemeClr val="tx1"/>
                          </a:solidFill>
                        </a:rPr>
                        <a:t>Puanı</a:t>
                      </a:r>
                    </a:p>
                  </a:txBody>
                  <a:tcPr/>
                </a:tc>
                <a:tc>
                  <a:txBody>
                    <a:bodyPr/>
                    <a:lstStyle/>
                    <a:p>
                      <a:pPr algn="ctr"/>
                      <a:r>
                        <a:rPr lang="tr-TR" dirty="0">
                          <a:solidFill>
                            <a:schemeClr val="tx1"/>
                          </a:solidFill>
                        </a:rPr>
                        <a:t>Yüzdelik Dilim</a:t>
                      </a:r>
                    </a:p>
                  </a:txBody>
                  <a:tcPr/>
                </a:tc>
                <a:tc>
                  <a:txBody>
                    <a:bodyPr/>
                    <a:lstStyle/>
                    <a:p>
                      <a:pPr algn="ctr"/>
                      <a:r>
                        <a:rPr lang="tr-TR" dirty="0">
                          <a:solidFill>
                            <a:schemeClr val="tx1"/>
                          </a:solidFill>
                        </a:rPr>
                        <a:t>Okul Başarı Puanı</a:t>
                      </a:r>
                    </a:p>
                  </a:txBody>
                  <a:tcPr/>
                </a:tc>
                <a:extLst>
                  <a:ext uri="{0D108BD9-81ED-4DB2-BD59-A6C34878D82A}">
                    <a16:rowId xmlns:a16="http://schemas.microsoft.com/office/drawing/2014/main" val="1063675451"/>
                  </a:ext>
                </a:extLst>
              </a:tr>
              <a:tr h="395153">
                <a:tc>
                  <a:txBody>
                    <a:bodyPr/>
                    <a:lstStyle/>
                    <a:p>
                      <a:pPr algn="ctr"/>
                      <a:r>
                        <a:rPr lang="tr-TR" dirty="0"/>
                        <a:t>A Öğrencisi</a:t>
                      </a:r>
                    </a:p>
                  </a:txBody>
                  <a:tcPr/>
                </a:tc>
                <a:tc>
                  <a:txBody>
                    <a:bodyPr/>
                    <a:lstStyle/>
                    <a:p>
                      <a:pPr algn="ctr"/>
                      <a:r>
                        <a:rPr lang="tr-TR" dirty="0"/>
                        <a:t>455</a:t>
                      </a:r>
                    </a:p>
                  </a:txBody>
                  <a:tcPr/>
                </a:tc>
                <a:tc>
                  <a:txBody>
                    <a:bodyPr/>
                    <a:lstStyle/>
                    <a:p>
                      <a:pPr algn="ctr"/>
                      <a:r>
                        <a:rPr lang="tr-TR" dirty="0"/>
                        <a:t>5,01</a:t>
                      </a:r>
                    </a:p>
                  </a:txBody>
                  <a:tcPr/>
                </a:tc>
                <a:tc>
                  <a:txBody>
                    <a:bodyPr/>
                    <a:lstStyle/>
                    <a:p>
                      <a:pPr algn="ctr"/>
                      <a:r>
                        <a:rPr lang="tr-TR" dirty="0"/>
                        <a:t>96</a:t>
                      </a:r>
                    </a:p>
                  </a:txBody>
                  <a:tcPr/>
                </a:tc>
                <a:extLst>
                  <a:ext uri="{0D108BD9-81ED-4DB2-BD59-A6C34878D82A}">
                    <a16:rowId xmlns:a16="http://schemas.microsoft.com/office/drawing/2014/main" val="3688298519"/>
                  </a:ext>
                </a:extLst>
              </a:tr>
            </a:tbl>
          </a:graphicData>
        </a:graphic>
      </p:graphicFrame>
    </p:spTree>
    <p:extLst>
      <p:ext uri="{BB962C8B-B14F-4D97-AF65-F5344CB8AC3E}">
        <p14:creationId xmlns:p14="http://schemas.microsoft.com/office/powerpoint/2010/main" val="6510830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BE0D9867-61FF-D837-4EF6-5E605B8D6CCE}"/>
              </a:ext>
            </a:extLst>
          </p:cNvPr>
          <p:cNvGraphicFramePr>
            <a:graphicFrameLocks noGrp="1"/>
          </p:cNvGraphicFramePr>
          <p:nvPr>
            <p:ph idx="1"/>
            <p:extLst>
              <p:ext uri="{D42A27DB-BD31-4B8C-83A1-F6EECF244321}">
                <p14:modId xmlns:p14="http://schemas.microsoft.com/office/powerpoint/2010/main" val="3746891627"/>
              </p:ext>
            </p:extLst>
          </p:nvPr>
        </p:nvGraphicFramePr>
        <p:xfrm>
          <a:off x="1328579" y="1767840"/>
          <a:ext cx="9534842" cy="4492620"/>
        </p:xfrm>
        <a:graphic>
          <a:graphicData uri="http://schemas.openxmlformats.org/drawingml/2006/table">
            <a:tbl>
              <a:tblPr firstRow="1" bandRow="1">
                <a:tableStyleId>{5C22544A-7EE6-4342-B048-85BDC9FD1C3A}</a:tableStyleId>
              </a:tblPr>
              <a:tblGrid>
                <a:gridCol w="707575">
                  <a:extLst>
                    <a:ext uri="{9D8B030D-6E8A-4147-A177-3AD203B41FA5}">
                      <a16:colId xmlns:a16="http://schemas.microsoft.com/office/drawing/2014/main" val="2884461965"/>
                    </a:ext>
                  </a:extLst>
                </a:gridCol>
                <a:gridCol w="8827267">
                  <a:extLst>
                    <a:ext uri="{9D8B030D-6E8A-4147-A177-3AD203B41FA5}">
                      <a16:colId xmlns:a16="http://schemas.microsoft.com/office/drawing/2014/main" val="3277555862"/>
                    </a:ext>
                  </a:extLst>
                </a:gridCol>
              </a:tblGrid>
              <a:tr h="408420">
                <a:tc gridSpan="2">
                  <a:txBody>
                    <a:bodyPr/>
                    <a:lstStyle/>
                    <a:p>
                      <a:pPr algn="ctr"/>
                      <a:r>
                        <a:rPr lang="tr-TR" dirty="0">
                          <a:solidFill>
                            <a:schemeClr val="tx1"/>
                          </a:solidFill>
                        </a:rPr>
                        <a:t>Merkezi Yerleştirme İle Tercih</a:t>
                      </a:r>
                    </a:p>
                  </a:txBody>
                  <a:tcPr/>
                </a:tc>
                <a:tc hMerge="1">
                  <a:txBody>
                    <a:bodyPr/>
                    <a:lstStyle/>
                    <a:p>
                      <a:endParaRPr lang="tr-TR" dirty="0"/>
                    </a:p>
                  </a:txBody>
                  <a:tcPr/>
                </a:tc>
                <a:extLst>
                  <a:ext uri="{0D108BD9-81ED-4DB2-BD59-A6C34878D82A}">
                    <a16:rowId xmlns:a16="http://schemas.microsoft.com/office/drawing/2014/main" val="983806087"/>
                  </a:ext>
                </a:extLst>
              </a:tr>
              <a:tr h="408420">
                <a:tc>
                  <a:txBody>
                    <a:bodyPr/>
                    <a:lstStyle/>
                    <a:p>
                      <a:r>
                        <a:rPr lang="tr-TR" dirty="0"/>
                        <a:t>1</a:t>
                      </a:r>
                    </a:p>
                  </a:txBody>
                  <a:tcPr/>
                </a:tc>
                <a:tc>
                  <a:txBody>
                    <a:bodyPr/>
                    <a:lstStyle/>
                    <a:p>
                      <a:r>
                        <a:rPr lang="tr-TR" dirty="0">
                          <a:solidFill>
                            <a:srgbClr val="C00000"/>
                          </a:solidFill>
                        </a:rPr>
                        <a:t>Adana Fen Lisesi</a:t>
                      </a:r>
                    </a:p>
                  </a:txBody>
                  <a:tcPr/>
                </a:tc>
                <a:extLst>
                  <a:ext uri="{0D108BD9-81ED-4DB2-BD59-A6C34878D82A}">
                    <a16:rowId xmlns:a16="http://schemas.microsoft.com/office/drawing/2014/main" val="3949377332"/>
                  </a:ext>
                </a:extLst>
              </a:tr>
              <a:tr h="408420">
                <a:tc>
                  <a:txBody>
                    <a:bodyPr/>
                    <a:lstStyle/>
                    <a:p>
                      <a:r>
                        <a:rPr lang="tr-TR" dirty="0"/>
                        <a:t>2</a:t>
                      </a:r>
                    </a:p>
                  </a:txBody>
                  <a:tcPr/>
                </a:tc>
                <a:tc>
                  <a:txBody>
                    <a:bodyPr/>
                    <a:lstStyle/>
                    <a:p>
                      <a:r>
                        <a:rPr lang="tr-TR" dirty="0">
                          <a:solidFill>
                            <a:srgbClr val="C00000"/>
                          </a:solidFill>
                        </a:rPr>
                        <a:t>Seyhan Borsa İstanbul Fen Lisesi</a:t>
                      </a:r>
                    </a:p>
                  </a:txBody>
                  <a:tcPr/>
                </a:tc>
                <a:extLst>
                  <a:ext uri="{0D108BD9-81ED-4DB2-BD59-A6C34878D82A}">
                    <a16:rowId xmlns:a16="http://schemas.microsoft.com/office/drawing/2014/main" val="3631647094"/>
                  </a:ext>
                </a:extLst>
              </a:tr>
              <a:tr h="408420">
                <a:tc>
                  <a:txBody>
                    <a:bodyPr/>
                    <a:lstStyle/>
                    <a:p>
                      <a:r>
                        <a:rPr lang="tr-TR" dirty="0"/>
                        <a:t>3</a:t>
                      </a:r>
                    </a:p>
                  </a:txBody>
                  <a:tcPr/>
                </a:tc>
                <a:tc>
                  <a:txBody>
                    <a:bodyPr/>
                    <a:lstStyle/>
                    <a:p>
                      <a:r>
                        <a:rPr lang="tr-TR" dirty="0">
                          <a:solidFill>
                            <a:srgbClr val="C00000"/>
                          </a:solidFill>
                        </a:rPr>
                        <a:t>Adana Anadolu Lisesi</a:t>
                      </a:r>
                    </a:p>
                  </a:txBody>
                  <a:tcPr/>
                </a:tc>
                <a:extLst>
                  <a:ext uri="{0D108BD9-81ED-4DB2-BD59-A6C34878D82A}">
                    <a16:rowId xmlns:a16="http://schemas.microsoft.com/office/drawing/2014/main" val="77841397"/>
                  </a:ext>
                </a:extLst>
              </a:tr>
              <a:tr h="408420">
                <a:tc>
                  <a:txBody>
                    <a:bodyPr/>
                    <a:lstStyle/>
                    <a:p>
                      <a:r>
                        <a:rPr lang="tr-TR" dirty="0"/>
                        <a:t>4</a:t>
                      </a:r>
                    </a:p>
                  </a:txBody>
                  <a:tcPr/>
                </a:tc>
                <a:tc>
                  <a:txBody>
                    <a:bodyPr/>
                    <a:lstStyle/>
                    <a:p>
                      <a:r>
                        <a:rPr lang="tr-TR" dirty="0">
                          <a:solidFill>
                            <a:srgbClr val="00B050"/>
                          </a:solidFill>
                        </a:rPr>
                        <a:t>Kozan Fen Lisesi </a:t>
                      </a:r>
                    </a:p>
                  </a:txBody>
                  <a:tcPr/>
                </a:tc>
                <a:extLst>
                  <a:ext uri="{0D108BD9-81ED-4DB2-BD59-A6C34878D82A}">
                    <a16:rowId xmlns:a16="http://schemas.microsoft.com/office/drawing/2014/main" val="3750074545"/>
                  </a:ext>
                </a:extLst>
              </a:tr>
              <a:tr h="408420">
                <a:tc>
                  <a:txBody>
                    <a:bodyPr/>
                    <a:lstStyle/>
                    <a:p>
                      <a:r>
                        <a:rPr lang="tr-TR" dirty="0"/>
                        <a:t>5</a:t>
                      </a:r>
                    </a:p>
                  </a:txBody>
                  <a:tcPr/>
                </a:tc>
                <a:tc>
                  <a:txBody>
                    <a:bodyPr/>
                    <a:lstStyle/>
                    <a:p>
                      <a:r>
                        <a:rPr lang="tr-TR" dirty="0">
                          <a:solidFill>
                            <a:srgbClr val="00B050"/>
                          </a:solidFill>
                        </a:rPr>
                        <a:t>Adana Ticaret Odası Anadolu Lisesi </a:t>
                      </a:r>
                    </a:p>
                  </a:txBody>
                  <a:tcPr/>
                </a:tc>
                <a:extLst>
                  <a:ext uri="{0D108BD9-81ED-4DB2-BD59-A6C34878D82A}">
                    <a16:rowId xmlns:a16="http://schemas.microsoft.com/office/drawing/2014/main" val="1699879664"/>
                  </a:ext>
                </a:extLst>
              </a:tr>
              <a:tr h="408420">
                <a:tc>
                  <a:txBody>
                    <a:bodyPr/>
                    <a:lstStyle/>
                    <a:p>
                      <a:r>
                        <a:rPr lang="tr-TR" dirty="0"/>
                        <a:t>6</a:t>
                      </a:r>
                    </a:p>
                  </a:txBody>
                  <a:tcPr/>
                </a:tc>
                <a:tc>
                  <a:txBody>
                    <a:bodyPr/>
                    <a:lstStyle/>
                    <a:p>
                      <a:r>
                        <a:rPr lang="tr-TR" dirty="0">
                          <a:solidFill>
                            <a:srgbClr val="00B050"/>
                          </a:solidFill>
                        </a:rPr>
                        <a:t>Çukurova </a:t>
                      </a:r>
                      <a:r>
                        <a:rPr lang="tr-TR" dirty="0" err="1">
                          <a:solidFill>
                            <a:srgbClr val="00B050"/>
                          </a:solidFill>
                        </a:rPr>
                        <a:t>Sungurbey</a:t>
                      </a:r>
                      <a:r>
                        <a:rPr lang="tr-TR" dirty="0">
                          <a:solidFill>
                            <a:srgbClr val="00B050"/>
                          </a:solidFill>
                        </a:rPr>
                        <a:t> Anadolu Lisesi</a:t>
                      </a:r>
                    </a:p>
                  </a:txBody>
                  <a:tcPr/>
                </a:tc>
                <a:extLst>
                  <a:ext uri="{0D108BD9-81ED-4DB2-BD59-A6C34878D82A}">
                    <a16:rowId xmlns:a16="http://schemas.microsoft.com/office/drawing/2014/main" val="1300321723"/>
                  </a:ext>
                </a:extLst>
              </a:tr>
              <a:tr h="408420">
                <a:tc>
                  <a:txBody>
                    <a:bodyPr/>
                    <a:lstStyle/>
                    <a:p>
                      <a:r>
                        <a:rPr lang="tr-TR" dirty="0"/>
                        <a:t>7</a:t>
                      </a:r>
                    </a:p>
                  </a:txBody>
                  <a:tcPr/>
                </a:tc>
                <a:tc>
                  <a:txBody>
                    <a:bodyPr/>
                    <a:lstStyle/>
                    <a:p>
                      <a:r>
                        <a:rPr lang="tr-TR" dirty="0">
                          <a:solidFill>
                            <a:srgbClr val="00B050"/>
                          </a:solidFill>
                        </a:rPr>
                        <a:t>Ceyhan Eczacı Bahattin-Sevinç Erdinç Fen Lisesi</a:t>
                      </a:r>
                    </a:p>
                  </a:txBody>
                  <a:tcPr/>
                </a:tc>
                <a:extLst>
                  <a:ext uri="{0D108BD9-81ED-4DB2-BD59-A6C34878D82A}">
                    <a16:rowId xmlns:a16="http://schemas.microsoft.com/office/drawing/2014/main" val="2727482881"/>
                  </a:ext>
                </a:extLst>
              </a:tr>
              <a:tr h="408420">
                <a:tc>
                  <a:txBody>
                    <a:bodyPr/>
                    <a:lstStyle/>
                    <a:p>
                      <a:r>
                        <a:rPr lang="tr-TR" dirty="0"/>
                        <a:t>8</a:t>
                      </a:r>
                    </a:p>
                  </a:txBody>
                  <a:tcPr/>
                </a:tc>
                <a:tc>
                  <a:txBody>
                    <a:bodyPr/>
                    <a:lstStyle/>
                    <a:p>
                      <a:r>
                        <a:rPr lang="tr-TR" dirty="0">
                          <a:solidFill>
                            <a:srgbClr val="00B0F0"/>
                          </a:solidFill>
                        </a:rPr>
                        <a:t>Ceyhan Şehit Zeynep Sağır Anadolu Lisesi </a:t>
                      </a:r>
                    </a:p>
                  </a:txBody>
                  <a:tcPr/>
                </a:tc>
                <a:extLst>
                  <a:ext uri="{0D108BD9-81ED-4DB2-BD59-A6C34878D82A}">
                    <a16:rowId xmlns:a16="http://schemas.microsoft.com/office/drawing/2014/main" val="3814274546"/>
                  </a:ext>
                </a:extLst>
              </a:tr>
              <a:tr h="408420">
                <a:tc>
                  <a:txBody>
                    <a:bodyPr/>
                    <a:lstStyle/>
                    <a:p>
                      <a:r>
                        <a:rPr lang="tr-TR" dirty="0"/>
                        <a:t>9</a:t>
                      </a:r>
                    </a:p>
                  </a:txBody>
                  <a:tcPr/>
                </a:tc>
                <a:tc>
                  <a:txBody>
                    <a:bodyPr/>
                    <a:lstStyle/>
                    <a:p>
                      <a:r>
                        <a:rPr lang="tr-TR" dirty="0">
                          <a:solidFill>
                            <a:srgbClr val="00B0F0"/>
                          </a:solidFill>
                        </a:rPr>
                        <a:t>Ceyhan Ticaret Borsası Sosyal Bilimler Lisesi</a:t>
                      </a:r>
                    </a:p>
                  </a:txBody>
                  <a:tcPr/>
                </a:tc>
                <a:extLst>
                  <a:ext uri="{0D108BD9-81ED-4DB2-BD59-A6C34878D82A}">
                    <a16:rowId xmlns:a16="http://schemas.microsoft.com/office/drawing/2014/main" val="4102680355"/>
                  </a:ext>
                </a:extLst>
              </a:tr>
              <a:tr h="408420">
                <a:tc>
                  <a:txBody>
                    <a:bodyPr/>
                    <a:lstStyle/>
                    <a:p>
                      <a:r>
                        <a:rPr lang="tr-TR" dirty="0"/>
                        <a:t>10</a:t>
                      </a:r>
                    </a:p>
                  </a:txBody>
                  <a:tcPr/>
                </a:tc>
                <a:tc>
                  <a:txBody>
                    <a:bodyPr/>
                    <a:lstStyle/>
                    <a:p>
                      <a:r>
                        <a:rPr lang="tr-TR" dirty="0">
                          <a:solidFill>
                            <a:srgbClr val="00B0F0"/>
                          </a:solidFill>
                        </a:rPr>
                        <a:t>Ceyhan Anadolu Lisesi</a:t>
                      </a:r>
                    </a:p>
                  </a:txBody>
                  <a:tcPr/>
                </a:tc>
                <a:extLst>
                  <a:ext uri="{0D108BD9-81ED-4DB2-BD59-A6C34878D82A}">
                    <a16:rowId xmlns:a16="http://schemas.microsoft.com/office/drawing/2014/main" val="3834901352"/>
                  </a:ext>
                </a:extLst>
              </a:tr>
            </a:tbl>
          </a:graphicData>
        </a:graphic>
      </p:graphicFrame>
      <p:graphicFrame>
        <p:nvGraphicFramePr>
          <p:cNvPr id="7" name="Tablo 6">
            <a:extLst>
              <a:ext uri="{FF2B5EF4-FFF2-40B4-BE49-F238E27FC236}">
                <a16:creationId xmlns:a16="http://schemas.microsoft.com/office/drawing/2014/main" id="{1FA66638-EF7C-5A28-3773-F3055F897EA5}"/>
              </a:ext>
            </a:extLst>
          </p:cNvPr>
          <p:cNvGraphicFramePr>
            <a:graphicFrameLocks noGrp="1"/>
          </p:cNvGraphicFramePr>
          <p:nvPr>
            <p:extLst>
              <p:ext uri="{D42A27DB-BD31-4B8C-83A1-F6EECF244321}">
                <p14:modId xmlns:p14="http://schemas.microsoft.com/office/powerpoint/2010/main" val="802079994"/>
              </p:ext>
            </p:extLst>
          </p:nvPr>
        </p:nvGraphicFramePr>
        <p:xfrm>
          <a:off x="1328577" y="587380"/>
          <a:ext cx="9534844" cy="1180460"/>
        </p:xfrm>
        <a:graphic>
          <a:graphicData uri="http://schemas.openxmlformats.org/drawingml/2006/table">
            <a:tbl>
              <a:tblPr firstRow="1" bandRow="1">
                <a:tableStyleId>{F2DE63D5-997A-4646-A377-4702673A728D}</a:tableStyleId>
              </a:tblPr>
              <a:tblGrid>
                <a:gridCol w="2383711">
                  <a:extLst>
                    <a:ext uri="{9D8B030D-6E8A-4147-A177-3AD203B41FA5}">
                      <a16:colId xmlns:a16="http://schemas.microsoft.com/office/drawing/2014/main" val="2838203450"/>
                    </a:ext>
                  </a:extLst>
                </a:gridCol>
                <a:gridCol w="2383711">
                  <a:extLst>
                    <a:ext uri="{9D8B030D-6E8A-4147-A177-3AD203B41FA5}">
                      <a16:colId xmlns:a16="http://schemas.microsoft.com/office/drawing/2014/main" val="479686631"/>
                    </a:ext>
                  </a:extLst>
                </a:gridCol>
                <a:gridCol w="2383711">
                  <a:extLst>
                    <a:ext uri="{9D8B030D-6E8A-4147-A177-3AD203B41FA5}">
                      <a16:colId xmlns:a16="http://schemas.microsoft.com/office/drawing/2014/main" val="4063585375"/>
                    </a:ext>
                  </a:extLst>
                </a:gridCol>
                <a:gridCol w="2383711">
                  <a:extLst>
                    <a:ext uri="{9D8B030D-6E8A-4147-A177-3AD203B41FA5}">
                      <a16:colId xmlns:a16="http://schemas.microsoft.com/office/drawing/2014/main" val="1327117688"/>
                    </a:ext>
                  </a:extLst>
                </a:gridCol>
              </a:tblGrid>
              <a:tr h="739002">
                <a:tc>
                  <a:txBody>
                    <a:bodyPr/>
                    <a:lstStyle/>
                    <a:p>
                      <a:pPr algn="ctr"/>
                      <a:r>
                        <a:rPr lang="tr-TR" dirty="0">
                          <a:solidFill>
                            <a:schemeClr val="tx1"/>
                          </a:solidFill>
                        </a:rPr>
                        <a:t>Öğrenci</a:t>
                      </a:r>
                    </a:p>
                  </a:txBody>
                  <a:tcPr/>
                </a:tc>
                <a:tc>
                  <a:txBody>
                    <a:bodyPr/>
                    <a:lstStyle/>
                    <a:p>
                      <a:pPr algn="ctr"/>
                      <a:r>
                        <a:rPr lang="tr-TR" dirty="0">
                          <a:solidFill>
                            <a:schemeClr val="tx1"/>
                          </a:solidFill>
                        </a:rPr>
                        <a:t>Puanı</a:t>
                      </a:r>
                    </a:p>
                  </a:txBody>
                  <a:tcPr/>
                </a:tc>
                <a:tc>
                  <a:txBody>
                    <a:bodyPr/>
                    <a:lstStyle/>
                    <a:p>
                      <a:pPr algn="ctr"/>
                      <a:r>
                        <a:rPr lang="tr-TR" dirty="0">
                          <a:solidFill>
                            <a:schemeClr val="tx1"/>
                          </a:solidFill>
                        </a:rPr>
                        <a:t>Yüzdelik Dilim</a:t>
                      </a:r>
                    </a:p>
                  </a:txBody>
                  <a:tcPr/>
                </a:tc>
                <a:tc>
                  <a:txBody>
                    <a:bodyPr/>
                    <a:lstStyle/>
                    <a:p>
                      <a:pPr algn="ctr"/>
                      <a:r>
                        <a:rPr lang="tr-TR" dirty="0">
                          <a:solidFill>
                            <a:schemeClr val="tx1"/>
                          </a:solidFill>
                        </a:rPr>
                        <a:t>Okul Başarı Puanı</a:t>
                      </a:r>
                    </a:p>
                  </a:txBody>
                  <a:tcPr/>
                </a:tc>
                <a:extLst>
                  <a:ext uri="{0D108BD9-81ED-4DB2-BD59-A6C34878D82A}">
                    <a16:rowId xmlns:a16="http://schemas.microsoft.com/office/drawing/2014/main" val="2720360541"/>
                  </a:ext>
                </a:extLst>
              </a:tr>
              <a:tr h="441458">
                <a:tc>
                  <a:txBody>
                    <a:bodyPr/>
                    <a:lstStyle/>
                    <a:p>
                      <a:pPr algn="ctr"/>
                      <a:r>
                        <a:rPr lang="tr-TR" dirty="0"/>
                        <a:t>A Öğrencisi</a:t>
                      </a:r>
                    </a:p>
                  </a:txBody>
                  <a:tcPr/>
                </a:tc>
                <a:tc>
                  <a:txBody>
                    <a:bodyPr/>
                    <a:lstStyle/>
                    <a:p>
                      <a:pPr algn="ctr"/>
                      <a:r>
                        <a:rPr lang="tr-TR" dirty="0"/>
                        <a:t>455</a:t>
                      </a:r>
                    </a:p>
                  </a:txBody>
                  <a:tcPr/>
                </a:tc>
                <a:tc>
                  <a:txBody>
                    <a:bodyPr/>
                    <a:lstStyle/>
                    <a:p>
                      <a:pPr algn="ctr"/>
                      <a:r>
                        <a:rPr lang="tr-TR" dirty="0"/>
                        <a:t>5,01</a:t>
                      </a:r>
                    </a:p>
                  </a:txBody>
                  <a:tcPr/>
                </a:tc>
                <a:tc>
                  <a:txBody>
                    <a:bodyPr/>
                    <a:lstStyle/>
                    <a:p>
                      <a:pPr algn="ctr"/>
                      <a:r>
                        <a:rPr lang="tr-TR" dirty="0"/>
                        <a:t>96</a:t>
                      </a:r>
                    </a:p>
                  </a:txBody>
                  <a:tcPr/>
                </a:tc>
                <a:extLst>
                  <a:ext uri="{0D108BD9-81ED-4DB2-BD59-A6C34878D82A}">
                    <a16:rowId xmlns:a16="http://schemas.microsoft.com/office/drawing/2014/main" val="2608318447"/>
                  </a:ext>
                </a:extLst>
              </a:tr>
            </a:tbl>
          </a:graphicData>
        </a:graphic>
      </p:graphicFrame>
    </p:spTree>
    <p:extLst>
      <p:ext uri="{BB962C8B-B14F-4D97-AF65-F5344CB8AC3E}">
        <p14:creationId xmlns:p14="http://schemas.microsoft.com/office/powerpoint/2010/main" val="823979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499E8C4C-3356-630B-CEB4-595866BA238C}"/>
              </a:ext>
            </a:extLst>
          </p:cNvPr>
          <p:cNvGraphicFramePr>
            <a:graphicFrameLocks/>
          </p:cNvGraphicFramePr>
          <p:nvPr>
            <p:extLst>
              <p:ext uri="{D42A27DB-BD31-4B8C-83A1-F6EECF244321}">
                <p14:modId xmlns:p14="http://schemas.microsoft.com/office/powerpoint/2010/main" val="2475414019"/>
              </p:ext>
            </p:extLst>
          </p:nvPr>
        </p:nvGraphicFramePr>
        <p:xfrm>
          <a:off x="1328577" y="1259840"/>
          <a:ext cx="9169084" cy="2743200"/>
        </p:xfrm>
        <a:graphic>
          <a:graphicData uri="http://schemas.openxmlformats.org/drawingml/2006/table">
            <a:tbl>
              <a:tblPr firstRow="1" bandRow="1">
                <a:tableStyleId>{5C22544A-7EE6-4342-B048-85BDC9FD1C3A}</a:tableStyleId>
              </a:tblPr>
              <a:tblGrid>
                <a:gridCol w="765428">
                  <a:extLst>
                    <a:ext uri="{9D8B030D-6E8A-4147-A177-3AD203B41FA5}">
                      <a16:colId xmlns:a16="http://schemas.microsoft.com/office/drawing/2014/main" val="204206798"/>
                    </a:ext>
                  </a:extLst>
                </a:gridCol>
                <a:gridCol w="5343108">
                  <a:extLst>
                    <a:ext uri="{9D8B030D-6E8A-4147-A177-3AD203B41FA5}">
                      <a16:colId xmlns:a16="http://schemas.microsoft.com/office/drawing/2014/main" val="2781248168"/>
                    </a:ext>
                  </a:extLst>
                </a:gridCol>
                <a:gridCol w="3060548">
                  <a:extLst>
                    <a:ext uri="{9D8B030D-6E8A-4147-A177-3AD203B41FA5}">
                      <a16:colId xmlns:a16="http://schemas.microsoft.com/office/drawing/2014/main" val="780822258"/>
                    </a:ext>
                  </a:extLst>
                </a:gridCol>
              </a:tblGrid>
              <a:tr h="334433">
                <a:tc gridSpan="3">
                  <a:txBody>
                    <a:bodyPr/>
                    <a:lstStyle/>
                    <a:p>
                      <a:pPr algn="ctr"/>
                      <a:r>
                        <a:rPr lang="tr-TR" dirty="0">
                          <a:solidFill>
                            <a:schemeClr val="tx1"/>
                          </a:solidFill>
                        </a:rPr>
                        <a:t>Yerel Yerleştirme İle Tercih Örnek 2</a:t>
                      </a:r>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3616259817"/>
                  </a:ext>
                </a:extLst>
              </a:tr>
              <a:tr h="334433">
                <a:tc>
                  <a:txBody>
                    <a:bodyPr/>
                    <a:lstStyle/>
                    <a:p>
                      <a:r>
                        <a:rPr lang="tr-TR" dirty="0"/>
                        <a:t>1</a:t>
                      </a:r>
                    </a:p>
                  </a:txBody>
                  <a:tcPr/>
                </a:tc>
                <a:tc>
                  <a:txBody>
                    <a:bodyPr/>
                    <a:lstStyle/>
                    <a:p>
                      <a:r>
                        <a:rPr lang="tr-TR" dirty="0"/>
                        <a:t>Borsa İstanbul Ceyhan Anadolu Lisesi</a:t>
                      </a:r>
                    </a:p>
                  </a:txBody>
                  <a:tcPr/>
                </a:tc>
                <a:tc>
                  <a:txBody>
                    <a:bodyPr/>
                    <a:lstStyle/>
                    <a:p>
                      <a:r>
                        <a:rPr lang="tr-TR" dirty="0">
                          <a:solidFill>
                            <a:srgbClr val="00B050"/>
                          </a:solidFill>
                        </a:rPr>
                        <a:t>Kayıt Alanında</a:t>
                      </a:r>
                    </a:p>
                  </a:txBody>
                  <a:tcPr/>
                </a:tc>
                <a:extLst>
                  <a:ext uri="{0D108BD9-81ED-4DB2-BD59-A6C34878D82A}">
                    <a16:rowId xmlns:a16="http://schemas.microsoft.com/office/drawing/2014/main" val="2583660556"/>
                  </a:ext>
                </a:extLst>
              </a:tr>
              <a:tr h="334433">
                <a:tc>
                  <a:txBody>
                    <a:bodyPr/>
                    <a:lstStyle/>
                    <a:p>
                      <a:r>
                        <a:rPr lang="tr-TR" dirty="0"/>
                        <a:t>2</a:t>
                      </a:r>
                    </a:p>
                  </a:txBody>
                  <a:tcPr/>
                </a:tc>
                <a:tc>
                  <a:txBody>
                    <a:bodyPr/>
                    <a:lstStyle/>
                    <a:p>
                      <a:r>
                        <a:rPr lang="tr-TR" dirty="0"/>
                        <a:t>Mehmet Orhun Yaylacı Anadolu Lisesi</a:t>
                      </a:r>
                    </a:p>
                  </a:txBody>
                  <a:tcPr/>
                </a:tc>
                <a:tc>
                  <a:txBody>
                    <a:bodyPr/>
                    <a:lstStyle/>
                    <a:p>
                      <a:r>
                        <a:rPr lang="tr-TR" dirty="0">
                          <a:solidFill>
                            <a:srgbClr val="00B050"/>
                          </a:solidFill>
                        </a:rPr>
                        <a:t>Kayıt Alanında</a:t>
                      </a:r>
                    </a:p>
                  </a:txBody>
                  <a:tcPr/>
                </a:tc>
                <a:extLst>
                  <a:ext uri="{0D108BD9-81ED-4DB2-BD59-A6C34878D82A}">
                    <a16:rowId xmlns:a16="http://schemas.microsoft.com/office/drawing/2014/main" val="1688641125"/>
                  </a:ext>
                </a:extLst>
              </a:tr>
              <a:tr h="334433">
                <a:tc>
                  <a:txBody>
                    <a:bodyPr/>
                    <a:lstStyle/>
                    <a:p>
                      <a:r>
                        <a:rPr lang="tr-TR" dirty="0"/>
                        <a:t>3</a:t>
                      </a:r>
                    </a:p>
                  </a:txBody>
                  <a:tcPr/>
                </a:tc>
                <a:tc>
                  <a:txBody>
                    <a:bodyPr/>
                    <a:lstStyle/>
                    <a:p>
                      <a:r>
                        <a:rPr lang="tr-TR" dirty="0"/>
                        <a:t>Kasım Garipoğlu Anadolu Lisesi</a:t>
                      </a:r>
                    </a:p>
                  </a:txBody>
                  <a:tcPr/>
                </a:tc>
                <a:tc>
                  <a:txBody>
                    <a:bodyPr/>
                    <a:lstStyle/>
                    <a:p>
                      <a:r>
                        <a:rPr lang="tr-TR" dirty="0">
                          <a:solidFill>
                            <a:srgbClr val="00B050"/>
                          </a:solidFill>
                        </a:rPr>
                        <a:t>Kayıt Alanında</a:t>
                      </a:r>
                    </a:p>
                  </a:txBody>
                  <a:tcPr/>
                </a:tc>
                <a:extLst>
                  <a:ext uri="{0D108BD9-81ED-4DB2-BD59-A6C34878D82A}">
                    <a16:rowId xmlns:a16="http://schemas.microsoft.com/office/drawing/2014/main" val="2060147230"/>
                  </a:ext>
                </a:extLst>
              </a:tr>
              <a:tr h="334433">
                <a:tc>
                  <a:txBody>
                    <a:bodyPr/>
                    <a:lstStyle/>
                    <a:p>
                      <a:r>
                        <a:rPr lang="tr-TR" dirty="0"/>
                        <a:t>4</a:t>
                      </a:r>
                    </a:p>
                  </a:txBody>
                  <a:tcPr/>
                </a:tc>
                <a:tc>
                  <a:txBody>
                    <a:bodyPr/>
                    <a:lstStyle/>
                    <a:p>
                      <a:r>
                        <a:rPr lang="tr-TR" dirty="0"/>
                        <a:t>Şaban Üçgül ve Kardeşleri Mesleki ve Teknik Anadolu Lisesi</a:t>
                      </a:r>
                    </a:p>
                  </a:txBody>
                  <a:tcPr/>
                </a:tc>
                <a:tc>
                  <a:txBody>
                    <a:bodyPr/>
                    <a:lstStyle/>
                    <a:p>
                      <a:r>
                        <a:rPr lang="tr-TR" dirty="0">
                          <a:solidFill>
                            <a:srgbClr val="00B050"/>
                          </a:solidFill>
                        </a:rPr>
                        <a:t>Kayıt Alanında</a:t>
                      </a:r>
                    </a:p>
                    <a:p>
                      <a:endParaRPr lang="tr-TR" dirty="0"/>
                    </a:p>
                  </a:txBody>
                  <a:tcPr/>
                </a:tc>
                <a:extLst>
                  <a:ext uri="{0D108BD9-81ED-4DB2-BD59-A6C34878D82A}">
                    <a16:rowId xmlns:a16="http://schemas.microsoft.com/office/drawing/2014/main" val="3032162723"/>
                  </a:ext>
                </a:extLst>
              </a:tr>
              <a:tr h="334433">
                <a:tc>
                  <a:txBody>
                    <a:bodyPr/>
                    <a:lstStyle/>
                    <a:p>
                      <a:r>
                        <a:rPr lang="tr-TR" dirty="0"/>
                        <a:t>5</a:t>
                      </a:r>
                    </a:p>
                  </a:txBody>
                  <a:tcPr/>
                </a:tc>
                <a:tc>
                  <a:txBody>
                    <a:bodyPr/>
                    <a:lstStyle/>
                    <a:p>
                      <a:r>
                        <a:rPr lang="tr-TR" dirty="0"/>
                        <a:t>Yaltır Kardeşler Mesleki ve Teknik Anadolu Lisesi</a:t>
                      </a:r>
                    </a:p>
                    <a:p>
                      <a:endParaRPr lang="tr-TR" dirty="0"/>
                    </a:p>
                  </a:txBody>
                  <a:tcPr/>
                </a:tc>
                <a:tc>
                  <a:txBody>
                    <a:bodyPr/>
                    <a:lstStyle/>
                    <a:p>
                      <a:r>
                        <a:rPr lang="tr-TR" dirty="0">
                          <a:solidFill>
                            <a:srgbClr val="00B0F0"/>
                          </a:solidFill>
                        </a:rPr>
                        <a:t>Komşu Kayıt Alanında</a:t>
                      </a:r>
                    </a:p>
                    <a:p>
                      <a:endParaRPr lang="tr-TR" dirty="0"/>
                    </a:p>
                  </a:txBody>
                  <a:tcPr/>
                </a:tc>
                <a:extLst>
                  <a:ext uri="{0D108BD9-81ED-4DB2-BD59-A6C34878D82A}">
                    <a16:rowId xmlns:a16="http://schemas.microsoft.com/office/drawing/2014/main" val="3144779870"/>
                  </a:ext>
                </a:extLst>
              </a:tr>
            </a:tbl>
          </a:graphicData>
        </a:graphic>
      </p:graphicFrame>
      <p:graphicFrame>
        <p:nvGraphicFramePr>
          <p:cNvPr id="5" name="İçerik Yer Tutucusu 3">
            <a:extLst>
              <a:ext uri="{FF2B5EF4-FFF2-40B4-BE49-F238E27FC236}">
                <a16:creationId xmlns:a16="http://schemas.microsoft.com/office/drawing/2014/main" id="{C9B66822-6C24-E972-8073-1890256B62E3}"/>
              </a:ext>
            </a:extLst>
          </p:cNvPr>
          <p:cNvGraphicFramePr>
            <a:graphicFrameLocks noGrp="1"/>
          </p:cNvGraphicFramePr>
          <p:nvPr>
            <p:ph idx="1"/>
            <p:extLst>
              <p:ext uri="{D42A27DB-BD31-4B8C-83A1-F6EECF244321}">
                <p14:modId xmlns:p14="http://schemas.microsoft.com/office/powerpoint/2010/main" val="3046859647"/>
              </p:ext>
            </p:extLst>
          </p:nvPr>
        </p:nvGraphicFramePr>
        <p:xfrm>
          <a:off x="1328578" y="4003040"/>
          <a:ext cx="9169084" cy="2468880"/>
        </p:xfrm>
        <a:graphic>
          <a:graphicData uri="http://schemas.openxmlformats.org/drawingml/2006/table">
            <a:tbl>
              <a:tblPr firstRow="1" bandRow="1">
                <a:tableStyleId>{5C22544A-7EE6-4342-B048-85BDC9FD1C3A}</a:tableStyleId>
              </a:tblPr>
              <a:tblGrid>
                <a:gridCol w="776922">
                  <a:extLst>
                    <a:ext uri="{9D8B030D-6E8A-4147-A177-3AD203B41FA5}">
                      <a16:colId xmlns:a16="http://schemas.microsoft.com/office/drawing/2014/main" val="204206798"/>
                    </a:ext>
                  </a:extLst>
                </a:gridCol>
                <a:gridCol w="5335800">
                  <a:extLst>
                    <a:ext uri="{9D8B030D-6E8A-4147-A177-3AD203B41FA5}">
                      <a16:colId xmlns:a16="http://schemas.microsoft.com/office/drawing/2014/main" val="2781248168"/>
                    </a:ext>
                  </a:extLst>
                </a:gridCol>
                <a:gridCol w="3056362">
                  <a:extLst>
                    <a:ext uri="{9D8B030D-6E8A-4147-A177-3AD203B41FA5}">
                      <a16:colId xmlns:a16="http://schemas.microsoft.com/office/drawing/2014/main" val="780822258"/>
                    </a:ext>
                  </a:extLst>
                </a:gridCol>
              </a:tblGrid>
              <a:tr h="320075">
                <a:tc gridSpan="3">
                  <a:txBody>
                    <a:bodyPr/>
                    <a:lstStyle/>
                    <a:p>
                      <a:pPr algn="ctr"/>
                      <a:r>
                        <a:rPr lang="tr-TR" dirty="0">
                          <a:solidFill>
                            <a:schemeClr val="tx1"/>
                          </a:solidFill>
                        </a:rPr>
                        <a:t>Yerel Yerleştirme İle Tercih Örnek 2</a:t>
                      </a:r>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3616259817"/>
                  </a:ext>
                </a:extLst>
              </a:tr>
              <a:tr h="560132">
                <a:tc>
                  <a:txBody>
                    <a:bodyPr/>
                    <a:lstStyle/>
                    <a:p>
                      <a:r>
                        <a:rPr lang="tr-TR" dirty="0"/>
                        <a:t>1</a:t>
                      </a:r>
                    </a:p>
                  </a:txBody>
                  <a:tcPr/>
                </a:tc>
                <a:tc>
                  <a:txBody>
                    <a:bodyPr/>
                    <a:lstStyle/>
                    <a:p>
                      <a:r>
                        <a:rPr lang="tr-TR" dirty="0"/>
                        <a:t>Şaban Üçgül ve Kardeşleri Mesleki ve Teknik Anadolu Lisesi</a:t>
                      </a:r>
                    </a:p>
                  </a:txBody>
                  <a:tcPr/>
                </a:tc>
                <a:tc>
                  <a:txBody>
                    <a:bodyPr/>
                    <a:lstStyle/>
                    <a:p>
                      <a:r>
                        <a:rPr lang="tr-TR" dirty="0">
                          <a:solidFill>
                            <a:srgbClr val="00B050"/>
                          </a:solidFill>
                        </a:rPr>
                        <a:t>Kayıt Alanında</a:t>
                      </a:r>
                    </a:p>
                  </a:txBody>
                  <a:tcPr/>
                </a:tc>
                <a:extLst>
                  <a:ext uri="{0D108BD9-81ED-4DB2-BD59-A6C34878D82A}">
                    <a16:rowId xmlns:a16="http://schemas.microsoft.com/office/drawing/2014/main" val="2583660556"/>
                  </a:ext>
                </a:extLst>
              </a:tr>
              <a:tr h="320075">
                <a:tc>
                  <a:txBody>
                    <a:bodyPr/>
                    <a:lstStyle/>
                    <a:p>
                      <a:r>
                        <a:rPr lang="tr-TR" dirty="0"/>
                        <a:t>2</a:t>
                      </a:r>
                    </a:p>
                  </a:txBody>
                  <a:tcPr/>
                </a:tc>
                <a:tc>
                  <a:txBody>
                    <a:bodyPr/>
                    <a:lstStyle/>
                    <a:p>
                      <a:r>
                        <a:rPr lang="tr-TR" dirty="0"/>
                        <a:t>Altı Ocak Mesleki ve Teknik Anadolu Lisesi</a:t>
                      </a:r>
                    </a:p>
                  </a:txBody>
                  <a:tcPr/>
                </a:tc>
                <a:tc>
                  <a:txBody>
                    <a:bodyPr/>
                    <a:lstStyle/>
                    <a:p>
                      <a:r>
                        <a:rPr lang="tr-TR" dirty="0">
                          <a:solidFill>
                            <a:srgbClr val="00B050"/>
                          </a:solidFill>
                        </a:rPr>
                        <a:t>Kayıt Alanında</a:t>
                      </a:r>
                    </a:p>
                  </a:txBody>
                  <a:tcPr/>
                </a:tc>
                <a:extLst>
                  <a:ext uri="{0D108BD9-81ED-4DB2-BD59-A6C34878D82A}">
                    <a16:rowId xmlns:a16="http://schemas.microsoft.com/office/drawing/2014/main" val="1688641125"/>
                  </a:ext>
                </a:extLst>
              </a:tr>
              <a:tr h="320075">
                <a:tc>
                  <a:txBody>
                    <a:bodyPr/>
                    <a:lstStyle/>
                    <a:p>
                      <a:r>
                        <a:rPr lang="tr-TR" dirty="0"/>
                        <a:t>3</a:t>
                      </a:r>
                    </a:p>
                  </a:txBody>
                  <a:tcPr/>
                </a:tc>
                <a:tc>
                  <a:txBody>
                    <a:bodyPr/>
                    <a:lstStyle/>
                    <a:p>
                      <a:r>
                        <a:rPr lang="tr-TR" dirty="0"/>
                        <a:t>Kasım Garipoğlu Anadolu Lisesi</a:t>
                      </a:r>
                    </a:p>
                  </a:txBody>
                  <a:tcPr/>
                </a:tc>
                <a:tc>
                  <a:txBody>
                    <a:bodyPr/>
                    <a:lstStyle/>
                    <a:p>
                      <a:r>
                        <a:rPr lang="tr-TR" dirty="0">
                          <a:solidFill>
                            <a:srgbClr val="00B050"/>
                          </a:solidFill>
                        </a:rPr>
                        <a:t>Kayıt Alanında</a:t>
                      </a:r>
                    </a:p>
                  </a:txBody>
                  <a:tcPr/>
                </a:tc>
                <a:extLst>
                  <a:ext uri="{0D108BD9-81ED-4DB2-BD59-A6C34878D82A}">
                    <a16:rowId xmlns:a16="http://schemas.microsoft.com/office/drawing/2014/main" val="2060147230"/>
                  </a:ext>
                </a:extLst>
              </a:tr>
              <a:tr h="320075">
                <a:tc>
                  <a:txBody>
                    <a:bodyPr/>
                    <a:lstStyle/>
                    <a:p>
                      <a:r>
                        <a:rPr lang="tr-TR" dirty="0"/>
                        <a:t>4</a:t>
                      </a:r>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3032162723"/>
                  </a:ext>
                </a:extLst>
              </a:tr>
              <a:tr h="320075">
                <a:tc>
                  <a:txBody>
                    <a:bodyPr/>
                    <a:lstStyle/>
                    <a:p>
                      <a:r>
                        <a:rPr lang="tr-TR" dirty="0"/>
                        <a:t>5</a:t>
                      </a:r>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3144779870"/>
                  </a:ext>
                </a:extLst>
              </a:tr>
            </a:tbl>
          </a:graphicData>
        </a:graphic>
      </p:graphicFrame>
      <p:graphicFrame>
        <p:nvGraphicFramePr>
          <p:cNvPr id="6" name="Tablo 5">
            <a:extLst>
              <a:ext uri="{FF2B5EF4-FFF2-40B4-BE49-F238E27FC236}">
                <a16:creationId xmlns:a16="http://schemas.microsoft.com/office/drawing/2014/main" id="{5128FA8D-5F6F-51C3-F35F-7AED6247292A}"/>
              </a:ext>
            </a:extLst>
          </p:cNvPr>
          <p:cNvGraphicFramePr>
            <a:graphicFrameLocks noGrp="1"/>
          </p:cNvGraphicFramePr>
          <p:nvPr>
            <p:extLst>
              <p:ext uri="{D42A27DB-BD31-4B8C-83A1-F6EECF244321}">
                <p14:modId xmlns:p14="http://schemas.microsoft.com/office/powerpoint/2010/main" val="2405963947"/>
              </p:ext>
            </p:extLst>
          </p:nvPr>
        </p:nvGraphicFramePr>
        <p:xfrm>
          <a:off x="1362269" y="289248"/>
          <a:ext cx="9135392" cy="973377"/>
        </p:xfrm>
        <a:graphic>
          <a:graphicData uri="http://schemas.openxmlformats.org/drawingml/2006/table">
            <a:tbl>
              <a:tblPr firstRow="1" bandRow="1">
                <a:tableStyleId>{F2DE63D5-997A-4646-A377-4702673A728D}</a:tableStyleId>
              </a:tblPr>
              <a:tblGrid>
                <a:gridCol w="2283848">
                  <a:extLst>
                    <a:ext uri="{9D8B030D-6E8A-4147-A177-3AD203B41FA5}">
                      <a16:colId xmlns:a16="http://schemas.microsoft.com/office/drawing/2014/main" val="2838203450"/>
                    </a:ext>
                  </a:extLst>
                </a:gridCol>
                <a:gridCol w="2283848">
                  <a:extLst>
                    <a:ext uri="{9D8B030D-6E8A-4147-A177-3AD203B41FA5}">
                      <a16:colId xmlns:a16="http://schemas.microsoft.com/office/drawing/2014/main" val="479686631"/>
                    </a:ext>
                  </a:extLst>
                </a:gridCol>
                <a:gridCol w="2283848">
                  <a:extLst>
                    <a:ext uri="{9D8B030D-6E8A-4147-A177-3AD203B41FA5}">
                      <a16:colId xmlns:a16="http://schemas.microsoft.com/office/drawing/2014/main" val="4063585375"/>
                    </a:ext>
                  </a:extLst>
                </a:gridCol>
                <a:gridCol w="2283848">
                  <a:extLst>
                    <a:ext uri="{9D8B030D-6E8A-4147-A177-3AD203B41FA5}">
                      <a16:colId xmlns:a16="http://schemas.microsoft.com/office/drawing/2014/main" val="1327117688"/>
                    </a:ext>
                  </a:extLst>
                </a:gridCol>
              </a:tblGrid>
              <a:tr h="607617">
                <a:tc>
                  <a:txBody>
                    <a:bodyPr/>
                    <a:lstStyle/>
                    <a:p>
                      <a:pPr algn="ctr"/>
                      <a:r>
                        <a:rPr lang="tr-TR" dirty="0">
                          <a:solidFill>
                            <a:schemeClr val="tx1"/>
                          </a:solidFill>
                        </a:rPr>
                        <a:t>Öğrenci</a:t>
                      </a:r>
                    </a:p>
                  </a:txBody>
                  <a:tcPr/>
                </a:tc>
                <a:tc>
                  <a:txBody>
                    <a:bodyPr/>
                    <a:lstStyle/>
                    <a:p>
                      <a:pPr algn="ctr"/>
                      <a:r>
                        <a:rPr lang="tr-TR" dirty="0">
                          <a:solidFill>
                            <a:schemeClr val="tx1"/>
                          </a:solidFill>
                        </a:rPr>
                        <a:t>Puanı</a:t>
                      </a:r>
                    </a:p>
                  </a:txBody>
                  <a:tcPr/>
                </a:tc>
                <a:tc>
                  <a:txBody>
                    <a:bodyPr/>
                    <a:lstStyle/>
                    <a:p>
                      <a:pPr algn="ctr"/>
                      <a:r>
                        <a:rPr lang="tr-TR" dirty="0">
                          <a:solidFill>
                            <a:schemeClr val="tx1"/>
                          </a:solidFill>
                        </a:rPr>
                        <a:t>Yüzdelik Dilim</a:t>
                      </a:r>
                    </a:p>
                  </a:txBody>
                  <a:tcPr/>
                </a:tc>
                <a:tc>
                  <a:txBody>
                    <a:bodyPr/>
                    <a:lstStyle/>
                    <a:p>
                      <a:pPr algn="ctr"/>
                      <a:r>
                        <a:rPr lang="tr-TR" dirty="0">
                          <a:solidFill>
                            <a:schemeClr val="tx1"/>
                          </a:solidFill>
                        </a:rPr>
                        <a:t>Okul Başarı Puanı</a:t>
                      </a:r>
                    </a:p>
                  </a:txBody>
                  <a:tcPr/>
                </a:tc>
                <a:extLst>
                  <a:ext uri="{0D108BD9-81ED-4DB2-BD59-A6C34878D82A}">
                    <a16:rowId xmlns:a16="http://schemas.microsoft.com/office/drawing/2014/main" val="2720360541"/>
                  </a:ext>
                </a:extLst>
              </a:tr>
              <a:tr h="365760">
                <a:tc>
                  <a:txBody>
                    <a:bodyPr/>
                    <a:lstStyle/>
                    <a:p>
                      <a:pPr algn="ctr"/>
                      <a:r>
                        <a:rPr lang="tr-TR" dirty="0"/>
                        <a:t>B Öğrencisi</a:t>
                      </a:r>
                    </a:p>
                  </a:txBody>
                  <a:tcPr/>
                </a:tc>
                <a:tc>
                  <a:txBody>
                    <a:bodyPr/>
                    <a:lstStyle/>
                    <a:p>
                      <a:pPr algn="ctr"/>
                      <a:r>
                        <a:rPr lang="tr-TR" dirty="0"/>
                        <a:t>311</a:t>
                      </a:r>
                    </a:p>
                  </a:txBody>
                  <a:tcPr/>
                </a:tc>
                <a:tc>
                  <a:txBody>
                    <a:bodyPr/>
                    <a:lstStyle/>
                    <a:p>
                      <a:pPr algn="ctr"/>
                      <a:r>
                        <a:rPr lang="tr-TR" dirty="0"/>
                        <a:t>38</a:t>
                      </a:r>
                    </a:p>
                  </a:txBody>
                  <a:tcPr/>
                </a:tc>
                <a:tc>
                  <a:txBody>
                    <a:bodyPr/>
                    <a:lstStyle/>
                    <a:p>
                      <a:pPr algn="ctr"/>
                      <a:r>
                        <a:rPr lang="tr-TR" dirty="0"/>
                        <a:t>86</a:t>
                      </a:r>
                    </a:p>
                  </a:txBody>
                  <a:tcPr/>
                </a:tc>
                <a:extLst>
                  <a:ext uri="{0D108BD9-81ED-4DB2-BD59-A6C34878D82A}">
                    <a16:rowId xmlns:a16="http://schemas.microsoft.com/office/drawing/2014/main" val="2608318447"/>
                  </a:ext>
                </a:extLst>
              </a:tr>
            </a:tbl>
          </a:graphicData>
        </a:graphic>
      </p:graphicFrame>
    </p:spTree>
    <p:extLst>
      <p:ext uri="{BB962C8B-B14F-4D97-AF65-F5344CB8AC3E}">
        <p14:creationId xmlns:p14="http://schemas.microsoft.com/office/powerpoint/2010/main" val="5308582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0A34F7EA-211C-5654-6AF6-52B240072208}"/>
              </a:ext>
            </a:extLst>
          </p:cNvPr>
          <p:cNvGraphicFramePr>
            <a:graphicFrameLocks/>
          </p:cNvGraphicFramePr>
          <p:nvPr>
            <p:extLst>
              <p:ext uri="{D42A27DB-BD31-4B8C-83A1-F6EECF244321}">
                <p14:modId xmlns:p14="http://schemas.microsoft.com/office/powerpoint/2010/main" val="273166093"/>
              </p:ext>
            </p:extLst>
          </p:nvPr>
        </p:nvGraphicFramePr>
        <p:xfrm>
          <a:off x="741680" y="1849120"/>
          <a:ext cx="10708640" cy="4718307"/>
        </p:xfrm>
        <a:graphic>
          <a:graphicData uri="http://schemas.openxmlformats.org/drawingml/2006/table">
            <a:tbl>
              <a:tblPr firstRow="1" bandRow="1">
                <a:tableStyleId>{5C22544A-7EE6-4342-B048-85BDC9FD1C3A}</a:tableStyleId>
              </a:tblPr>
              <a:tblGrid>
                <a:gridCol w="794681">
                  <a:extLst>
                    <a:ext uri="{9D8B030D-6E8A-4147-A177-3AD203B41FA5}">
                      <a16:colId xmlns:a16="http://schemas.microsoft.com/office/drawing/2014/main" val="2884461965"/>
                    </a:ext>
                  </a:extLst>
                </a:gridCol>
                <a:gridCol w="9913959">
                  <a:extLst>
                    <a:ext uri="{9D8B030D-6E8A-4147-A177-3AD203B41FA5}">
                      <a16:colId xmlns:a16="http://schemas.microsoft.com/office/drawing/2014/main" val="3277555862"/>
                    </a:ext>
                  </a:extLst>
                </a:gridCol>
              </a:tblGrid>
              <a:tr h="428937">
                <a:tc gridSpan="2">
                  <a:txBody>
                    <a:bodyPr/>
                    <a:lstStyle/>
                    <a:p>
                      <a:pPr algn="ctr"/>
                      <a:r>
                        <a:rPr lang="tr-TR" dirty="0">
                          <a:solidFill>
                            <a:schemeClr val="tx1"/>
                          </a:solidFill>
                        </a:rPr>
                        <a:t>Merkezi Yerleştirme İle Tercih</a:t>
                      </a:r>
                    </a:p>
                  </a:txBody>
                  <a:tcPr/>
                </a:tc>
                <a:tc hMerge="1">
                  <a:txBody>
                    <a:bodyPr/>
                    <a:lstStyle/>
                    <a:p>
                      <a:endParaRPr lang="tr-TR" dirty="0"/>
                    </a:p>
                  </a:txBody>
                  <a:tcPr/>
                </a:tc>
                <a:extLst>
                  <a:ext uri="{0D108BD9-81ED-4DB2-BD59-A6C34878D82A}">
                    <a16:rowId xmlns:a16="http://schemas.microsoft.com/office/drawing/2014/main" val="983806087"/>
                  </a:ext>
                </a:extLst>
              </a:tr>
              <a:tr h="428937">
                <a:tc>
                  <a:txBody>
                    <a:bodyPr/>
                    <a:lstStyle/>
                    <a:p>
                      <a:r>
                        <a:rPr lang="tr-TR" dirty="0"/>
                        <a:t>1</a:t>
                      </a:r>
                    </a:p>
                  </a:txBody>
                  <a:tcPr/>
                </a:tc>
                <a:tc>
                  <a:txBody>
                    <a:bodyPr/>
                    <a:lstStyle/>
                    <a:p>
                      <a:r>
                        <a:rPr lang="tr-TR" dirty="0">
                          <a:solidFill>
                            <a:srgbClr val="C00000"/>
                          </a:solidFill>
                        </a:rPr>
                        <a:t>Ceyhan Eczacı Bahattin-Sevinç Erdinç Fen Lisesi</a:t>
                      </a:r>
                    </a:p>
                  </a:txBody>
                  <a:tcPr/>
                </a:tc>
                <a:extLst>
                  <a:ext uri="{0D108BD9-81ED-4DB2-BD59-A6C34878D82A}">
                    <a16:rowId xmlns:a16="http://schemas.microsoft.com/office/drawing/2014/main" val="3949377332"/>
                  </a:ext>
                </a:extLst>
              </a:tr>
              <a:tr h="428937">
                <a:tc>
                  <a:txBody>
                    <a:bodyPr/>
                    <a:lstStyle/>
                    <a:p>
                      <a:r>
                        <a:rPr lang="tr-TR" dirty="0"/>
                        <a:t>2</a:t>
                      </a:r>
                    </a:p>
                  </a:txBody>
                  <a:tcPr/>
                </a:tc>
                <a:tc>
                  <a:txBody>
                    <a:bodyPr/>
                    <a:lstStyle/>
                    <a:p>
                      <a:r>
                        <a:rPr lang="tr-TR" dirty="0">
                          <a:solidFill>
                            <a:srgbClr val="C00000"/>
                          </a:solidFill>
                        </a:rPr>
                        <a:t>Ceyhan Şehit Zeynep Sağır Anadolu Lisesi </a:t>
                      </a:r>
                    </a:p>
                  </a:txBody>
                  <a:tcPr/>
                </a:tc>
                <a:extLst>
                  <a:ext uri="{0D108BD9-81ED-4DB2-BD59-A6C34878D82A}">
                    <a16:rowId xmlns:a16="http://schemas.microsoft.com/office/drawing/2014/main" val="3631647094"/>
                  </a:ext>
                </a:extLst>
              </a:tr>
              <a:tr h="428937">
                <a:tc>
                  <a:txBody>
                    <a:bodyPr/>
                    <a:lstStyle/>
                    <a:p>
                      <a:r>
                        <a:rPr lang="tr-TR" dirty="0"/>
                        <a:t>3</a:t>
                      </a:r>
                    </a:p>
                  </a:txBody>
                  <a:tcPr/>
                </a:tc>
                <a:tc>
                  <a:txBody>
                    <a:bodyPr/>
                    <a:lstStyle/>
                    <a:p>
                      <a:r>
                        <a:rPr lang="tr-TR" dirty="0">
                          <a:solidFill>
                            <a:srgbClr val="C00000"/>
                          </a:solidFill>
                        </a:rPr>
                        <a:t>Ceyhan Ticaret Borsası Sosyal Bilimler Lisesi</a:t>
                      </a:r>
                    </a:p>
                  </a:txBody>
                  <a:tcPr/>
                </a:tc>
                <a:extLst>
                  <a:ext uri="{0D108BD9-81ED-4DB2-BD59-A6C34878D82A}">
                    <a16:rowId xmlns:a16="http://schemas.microsoft.com/office/drawing/2014/main" val="77841397"/>
                  </a:ext>
                </a:extLst>
              </a:tr>
              <a:tr h="428937">
                <a:tc>
                  <a:txBody>
                    <a:bodyPr/>
                    <a:lstStyle/>
                    <a:p>
                      <a:r>
                        <a:rPr lang="tr-TR" dirty="0"/>
                        <a:t>4</a:t>
                      </a:r>
                    </a:p>
                  </a:txBody>
                  <a:tcPr/>
                </a:tc>
                <a:tc>
                  <a:txBody>
                    <a:bodyPr/>
                    <a:lstStyle/>
                    <a:p>
                      <a:r>
                        <a:rPr lang="tr-TR" dirty="0">
                          <a:solidFill>
                            <a:srgbClr val="00B050"/>
                          </a:solidFill>
                        </a:rPr>
                        <a:t>Ceyhan Anadolu Lisesi</a:t>
                      </a:r>
                    </a:p>
                  </a:txBody>
                  <a:tcPr/>
                </a:tc>
                <a:extLst>
                  <a:ext uri="{0D108BD9-81ED-4DB2-BD59-A6C34878D82A}">
                    <a16:rowId xmlns:a16="http://schemas.microsoft.com/office/drawing/2014/main" val="3750074545"/>
                  </a:ext>
                </a:extLst>
              </a:tr>
              <a:tr h="428937">
                <a:tc>
                  <a:txBody>
                    <a:bodyPr/>
                    <a:lstStyle/>
                    <a:p>
                      <a:r>
                        <a:rPr lang="tr-TR" dirty="0"/>
                        <a:t>5</a:t>
                      </a:r>
                    </a:p>
                  </a:txBody>
                  <a:tcPr/>
                </a:tc>
                <a:tc>
                  <a:txBody>
                    <a:bodyPr/>
                    <a:lstStyle/>
                    <a:p>
                      <a:r>
                        <a:rPr lang="tr-TR" dirty="0">
                          <a:solidFill>
                            <a:srgbClr val="00B0F0"/>
                          </a:solidFill>
                        </a:rPr>
                        <a:t>Heydar Aliyev Mesleki Ve Teknik Anadolu Lisesi</a:t>
                      </a:r>
                    </a:p>
                  </a:txBody>
                  <a:tcPr/>
                </a:tc>
                <a:extLst>
                  <a:ext uri="{0D108BD9-81ED-4DB2-BD59-A6C34878D82A}">
                    <a16:rowId xmlns:a16="http://schemas.microsoft.com/office/drawing/2014/main" val="1699879664"/>
                  </a:ext>
                </a:extLst>
              </a:tr>
              <a:tr h="428937">
                <a:tc>
                  <a:txBody>
                    <a:bodyPr/>
                    <a:lstStyle/>
                    <a:p>
                      <a:r>
                        <a:rPr lang="tr-TR" dirty="0"/>
                        <a:t>6</a:t>
                      </a:r>
                    </a:p>
                  </a:txBody>
                  <a:tcPr/>
                </a:tc>
                <a:tc>
                  <a:txBody>
                    <a:bodyPr/>
                    <a:lstStyle/>
                    <a:p>
                      <a:r>
                        <a:rPr lang="tr-TR" dirty="0">
                          <a:solidFill>
                            <a:srgbClr val="00B0F0"/>
                          </a:solidFill>
                        </a:rPr>
                        <a:t>Ceyhan Kız Anadolu İmam Hatip Lisesi</a:t>
                      </a:r>
                    </a:p>
                  </a:txBody>
                  <a:tcPr/>
                </a:tc>
                <a:extLst>
                  <a:ext uri="{0D108BD9-81ED-4DB2-BD59-A6C34878D82A}">
                    <a16:rowId xmlns:a16="http://schemas.microsoft.com/office/drawing/2014/main" val="1300321723"/>
                  </a:ext>
                </a:extLst>
              </a:tr>
              <a:tr h="428937">
                <a:tc>
                  <a:txBody>
                    <a:bodyPr/>
                    <a:lstStyle/>
                    <a:p>
                      <a:r>
                        <a:rPr lang="tr-TR" dirty="0"/>
                        <a:t>7</a:t>
                      </a:r>
                    </a:p>
                  </a:txBody>
                  <a:tcPr/>
                </a:tc>
                <a:tc>
                  <a:txBody>
                    <a:bodyPr/>
                    <a:lstStyle/>
                    <a:p>
                      <a:endParaRPr lang="tr-TR" dirty="0">
                        <a:solidFill>
                          <a:srgbClr val="00B050"/>
                        </a:solidFill>
                      </a:endParaRPr>
                    </a:p>
                  </a:txBody>
                  <a:tcPr/>
                </a:tc>
                <a:extLst>
                  <a:ext uri="{0D108BD9-81ED-4DB2-BD59-A6C34878D82A}">
                    <a16:rowId xmlns:a16="http://schemas.microsoft.com/office/drawing/2014/main" val="2727482881"/>
                  </a:ext>
                </a:extLst>
              </a:tr>
              <a:tr h="428937">
                <a:tc>
                  <a:txBody>
                    <a:bodyPr/>
                    <a:lstStyle/>
                    <a:p>
                      <a:r>
                        <a:rPr lang="tr-TR" dirty="0"/>
                        <a:t>8</a:t>
                      </a:r>
                    </a:p>
                  </a:txBody>
                  <a:tcPr/>
                </a:tc>
                <a:tc>
                  <a:txBody>
                    <a:bodyPr/>
                    <a:lstStyle/>
                    <a:p>
                      <a:endParaRPr lang="tr-TR" dirty="0">
                        <a:solidFill>
                          <a:srgbClr val="00B0F0"/>
                        </a:solidFill>
                      </a:endParaRPr>
                    </a:p>
                  </a:txBody>
                  <a:tcPr/>
                </a:tc>
                <a:extLst>
                  <a:ext uri="{0D108BD9-81ED-4DB2-BD59-A6C34878D82A}">
                    <a16:rowId xmlns:a16="http://schemas.microsoft.com/office/drawing/2014/main" val="3814274546"/>
                  </a:ext>
                </a:extLst>
              </a:tr>
              <a:tr h="428937">
                <a:tc>
                  <a:txBody>
                    <a:bodyPr/>
                    <a:lstStyle/>
                    <a:p>
                      <a:r>
                        <a:rPr lang="tr-TR" dirty="0"/>
                        <a:t>9</a:t>
                      </a:r>
                    </a:p>
                  </a:txBody>
                  <a:tcPr/>
                </a:tc>
                <a:tc>
                  <a:txBody>
                    <a:bodyPr/>
                    <a:lstStyle/>
                    <a:p>
                      <a:endParaRPr lang="tr-TR" dirty="0">
                        <a:solidFill>
                          <a:srgbClr val="00B0F0"/>
                        </a:solidFill>
                      </a:endParaRPr>
                    </a:p>
                  </a:txBody>
                  <a:tcPr/>
                </a:tc>
                <a:extLst>
                  <a:ext uri="{0D108BD9-81ED-4DB2-BD59-A6C34878D82A}">
                    <a16:rowId xmlns:a16="http://schemas.microsoft.com/office/drawing/2014/main" val="4102680355"/>
                  </a:ext>
                </a:extLst>
              </a:tr>
              <a:tr h="428937">
                <a:tc>
                  <a:txBody>
                    <a:bodyPr/>
                    <a:lstStyle/>
                    <a:p>
                      <a:r>
                        <a:rPr lang="tr-TR" dirty="0"/>
                        <a:t>10</a:t>
                      </a:r>
                    </a:p>
                  </a:txBody>
                  <a:tcPr/>
                </a:tc>
                <a:tc>
                  <a:txBody>
                    <a:bodyPr/>
                    <a:lstStyle/>
                    <a:p>
                      <a:endParaRPr lang="tr-TR" dirty="0">
                        <a:solidFill>
                          <a:srgbClr val="00B0F0"/>
                        </a:solidFill>
                      </a:endParaRPr>
                    </a:p>
                  </a:txBody>
                  <a:tcPr/>
                </a:tc>
                <a:extLst>
                  <a:ext uri="{0D108BD9-81ED-4DB2-BD59-A6C34878D82A}">
                    <a16:rowId xmlns:a16="http://schemas.microsoft.com/office/drawing/2014/main" val="3834901352"/>
                  </a:ext>
                </a:extLst>
              </a:tr>
            </a:tbl>
          </a:graphicData>
        </a:graphic>
      </p:graphicFrame>
      <p:graphicFrame>
        <p:nvGraphicFramePr>
          <p:cNvPr id="5" name="Tablo 4">
            <a:extLst>
              <a:ext uri="{FF2B5EF4-FFF2-40B4-BE49-F238E27FC236}">
                <a16:creationId xmlns:a16="http://schemas.microsoft.com/office/drawing/2014/main" id="{2B14914D-3CA5-CA07-0A82-E00E083989D0}"/>
              </a:ext>
            </a:extLst>
          </p:cNvPr>
          <p:cNvGraphicFramePr>
            <a:graphicFrameLocks noGrp="1"/>
          </p:cNvGraphicFramePr>
          <p:nvPr>
            <p:extLst>
              <p:ext uri="{D42A27DB-BD31-4B8C-83A1-F6EECF244321}">
                <p14:modId xmlns:p14="http://schemas.microsoft.com/office/powerpoint/2010/main" val="4276655940"/>
              </p:ext>
            </p:extLst>
          </p:nvPr>
        </p:nvGraphicFramePr>
        <p:xfrm>
          <a:off x="741680" y="556900"/>
          <a:ext cx="10708640" cy="1292220"/>
        </p:xfrm>
        <a:graphic>
          <a:graphicData uri="http://schemas.openxmlformats.org/drawingml/2006/table">
            <a:tbl>
              <a:tblPr firstRow="1" bandRow="1">
                <a:tableStyleId>{F2DE63D5-997A-4646-A377-4702673A728D}</a:tableStyleId>
              </a:tblPr>
              <a:tblGrid>
                <a:gridCol w="2677160">
                  <a:extLst>
                    <a:ext uri="{9D8B030D-6E8A-4147-A177-3AD203B41FA5}">
                      <a16:colId xmlns:a16="http://schemas.microsoft.com/office/drawing/2014/main" val="2838203450"/>
                    </a:ext>
                  </a:extLst>
                </a:gridCol>
                <a:gridCol w="2677160">
                  <a:extLst>
                    <a:ext uri="{9D8B030D-6E8A-4147-A177-3AD203B41FA5}">
                      <a16:colId xmlns:a16="http://schemas.microsoft.com/office/drawing/2014/main" val="479686631"/>
                    </a:ext>
                  </a:extLst>
                </a:gridCol>
                <a:gridCol w="2677160">
                  <a:extLst>
                    <a:ext uri="{9D8B030D-6E8A-4147-A177-3AD203B41FA5}">
                      <a16:colId xmlns:a16="http://schemas.microsoft.com/office/drawing/2014/main" val="4063585375"/>
                    </a:ext>
                  </a:extLst>
                </a:gridCol>
                <a:gridCol w="2677160">
                  <a:extLst>
                    <a:ext uri="{9D8B030D-6E8A-4147-A177-3AD203B41FA5}">
                      <a16:colId xmlns:a16="http://schemas.microsoft.com/office/drawing/2014/main" val="1327117688"/>
                    </a:ext>
                  </a:extLst>
                </a:gridCol>
              </a:tblGrid>
              <a:tr h="808967">
                <a:tc>
                  <a:txBody>
                    <a:bodyPr/>
                    <a:lstStyle/>
                    <a:p>
                      <a:pPr algn="ctr"/>
                      <a:r>
                        <a:rPr lang="tr-TR" dirty="0">
                          <a:solidFill>
                            <a:schemeClr val="tx1"/>
                          </a:solidFill>
                        </a:rPr>
                        <a:t>Öğrenci</a:t>
                      </a:r>
                    </a:p>
                  </a:txBody>
                  <a:tcPr/>
                </a:tc>
                <a:tc>
                  <a:txBody>
                    <a:bodyPr/>
                    <a:lstStyle/>
                    <a:p>
                      <a:pPr algn="ctr"/>
                      <a:r>
                        <a:rPr lang="tr-TR" dirty="0">
                          <a:solidFill>
                            <a:schemeClr val="tx1"/>
                          </a:solidFill>
                        </a:rPr>
                        <a:t>Puanı</a:t>
                      </a:r>
                    </a:p>
                  </a:txBody>
                  <a:tcPr/>
                </a:tc>
                <a:tc>
                  <a:txBody>
                    <a:bodyPr/>
                    <a:lstStyle/>
                    <a:p>
                      <a:pPr algn="ctr"/>
                      <a:r>
                        <a:rPr lang="tr-TR" dirty="0">
                          <a:solidFill>
                            <a:schemeClr val="tx1"/>
                          </a:solidFill>
                        </a:rPr>
                        <a:t>Yüzdelik Dilim</a:t>
                      </a:r>
                    </a:p>
                  </a:txBody>
                  <a:tcPr/>
                </a:tc>
                <a:tc>
                  <a:txBody>
                    <a:bodyPr/>
                    <a:lstStyle/>
                    <a:p>
                      <a:pPr algn="ctr"/>
                      <a:r>
                        <a:rPr lang="tr-TR" dirty="0">
                          <a:solidFill>
                            <a:schemeClr val="tx1"/>
                          </a:solidFill>
                        </a:rPr>
                        <a:t>Okul Başarı Puanı</a:t>
                      </a:r>
                    </a:p>
                  </a:txBody>
                  <a:tcPr/>
                </a:tc>
                <a:extLst>
                  <a:ext uri="{0D108BD9-81ED-4DB2-BD59-A6C34878D82A}">
                    <a16:rowId xmlns:a16="http://schemas.microsoft.com/office/drawing/2014/main" val="2720360541"/>
                  </a:ext>
                </a:extLst>
              </a:tr>
              <a:tr h="483253">
                <a:tc>
                  <a:txBody>
                    <a:bodyPr/>
                    <a:lstStyle/>
                    <a:p>
                      <a:pPr algn="ctr"/>
                      <a:r>
                        <a:rPr lang="tr-TR" dirty="0"/>
                        <a:t>B Öğrencisi</a:t>
                      </a:r>
                    </a:p>
                  </a:txBody>
                  <a:tcPr/>
                </a:tc>
                <a:tc>
                  <a:txBody>
                    <a:bodyPr/>
                    <a:lstStyle/>
                    <a:p>
                      <a:pPr algn="ctr"/>
                      <a:r>
                        <a:rPr lang="tr-TR" dirty="0"/>
                        <a:t>311</a:t>
                      </a:r>
                    </a:p>
                  </a:txBody>
                  <a:tcPr/>
                </a:tc>
                <a:tc>
                  <a:txBody>
                    <a:bodyPr/>
                    <a:lstStyle/>
                    <a:p>
                      <a:pPr algn="ctr"/>
                      <a:r>
                        <a:rPr lang="tr-TR" dirty="0"/>
                        <a:t>38</a:t>
                      </a:r>
                    </a:p>
                  </a:txBody>
                  <a:tcPr/>
                </a:tc>
                <a:tc>
                  <a:txBody>
                    <a:bodyPr/>
                    <a:lstStyle/>
                    <a:p>
                      <a:pPr algn="ctr"/>
                      <a:r>
                        <a:rPr lang="tr-TR" dirty="0"/>
                        <a:t>86</a:t>
                      </a:r>
                    </a:p>
                  </a:txBody>
                  <a:tcPr/>
                </a:tc>
                <a:extLst>
                  <a:ext uri="{0D108BD9-81ED-4DB2-BD59-A6C34878D82A}">
                    <a16:rowId xmlns:a16="http://schemas.microsoft.com/office/drawing/2014/main" val="2608318447"/>
                  </a:ext>
                </a:extLst>
              </a:tr>
            </a:tbl>
          </a:graphicData>
        </a:graphic>
      </p:graphicFrame>
    </p:spTree>
    <p:extLst>
      <p:ext uri="{BB962C8B-B14F-4D97-AF65-F5344CB8AC3E}">
        <p14:creationId xmlns:p14="http://schemas.microsoft.com/office/powerpoint/2010/main" val="6916080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a:extLst>
              <a:ext uri="{FF2B5EF4-FFF2-40B4-BE49-F238E27FC236}">
                <a16:creationId xmlns:a16="http://schemas.microsoft.com/office/drawing/2014/main" id="{8BD2E009-9109-9A9F-4BD5-67D7679BF3EE}"/>
              </a:ext>
            </a:extLst>
          </p:cNvPr>
          <p:cNvGraphicFramePr>
            <a:graphicFrameLocks noGrp="1"/>
          </p:cNvGraphicFramePr>
          <p:nvPr>
            <p:extLst>
              <p:ext uri="{D42A27DB-BD31-4B8C-83A1-F6EECF244321}">
                <p14:modId xmlns:p14="http://schemas.microsoft.com/office/powerpoint/2010/main" val="3512970567"/>
              </p:ext>
            </p:extLst>
          </p:nvPr>
        </p:nvGraphicFramePr>
        <p:xfrm>
          <a:off x="741680" y="527250"/>
          <a:ext cx="10708640" cy="1292220"/>
        </p:xfrm>
        <a:graphic>
          <a:graphicData uri="http://schemas.openxmlformats.org/drawingml/2006/table">
            <a:tbl>
              <a:tblPr firstRow="1" bandRow="1">
                <a:tableStyleId>{F2DE63D5-997A-4646-A377-4702673A728D}</a:tableStyleId>
              </a:tblPr>
              <a:tblGrid>
                <a:gridCol w="2677160">
                  <a:extLst>
                    <a:ext uri="{9D8B030D-6E8A-4147-A177-3AD203B41FA5}">
                      <a16:colId xmlns:a16="http://schemas.microsoft.com/office/drawing/2014/main" val="2838203450"/>
                    </a:ext>
                  </a:extLst>
                </a:gridCol>
                <a:gridCol w="2677160">
                  <a:extLst>
                    <a:ext uri="{9D8B030D-6E8A-4147-A177-3AD203B41FA5}">
                      <a16:colId xmlns:a16="http://schemas.microsoft.com/office/drawing/2014/main" val="479686631"/>
                    </a:ext>
                  </a:extLst>
                </a:gridCol>
                <a:gridCol w="2677160">
                  <a:extLst>
                    <a:ext uri="{9D8B030D-6E8A-4147-A177-3AD203B41FA5}">
                      <a16:colId xmlns:a16="http://schemas.microsoft.com/office/drawing/2014/main" val="4063585375"/>
                    </a:ext>
                  </a:extLst>
                </a:gridCol>
                <a:gridCol w="2677160">
                  <a:extLst>
                    <a:ext uri="{9D8B030D-6E8A-4147-A177-3AD203B41FA5}">
                      <a16:colId xmlns:a16="http://schemas.microsoft.com/office/drawing/2014/main" val="1327117688"/>
                    </a:ext>
                  </a:extLst>
                </a:gridCol>
              </a:tblGrid>
              <a:tr h="808967">
                <a:tc>
                  <a:txBody>
                    <a:bodyPr/>
                    <a:lstStyle/>
                    <a:p>
                      <a:pPr algn="ctr"/>
                      <a:r>
                        <a:rPr lang="tr-TR" dirty="0">
                          <a:solidFill>
                            <a:schemeClr val="tx1"/>
                          </a:solidFill>
                        </a:rPr>
                        <a:t>Öğrenci</a:t>
                      </a:r>
                    </a:p>
                  </a:txBody>
                  <a:tcPr/>
                </a:tc>
                <a:tc>
                  <a:txBody>
                    <a:bodyPr/>
                    <a:lstStyle/>
                    <a:p>
                      <a:pPr algn="ctr"/>
                      <a:r>
                        <a:rPr lang="tr-TR" dirty="0">
                          <a:solidFill>
                            <a:schemeClr val="tx1"/>
                          </a:solidFill>
                        </a:rPr>
                        <a:t>Puanı</a:t>
                      </a:r>
                    </a:p>
                  </a:txBody>
                  <a:tcPr/>
                </a:tc>
                <a:tc>
                  <a:txBody>
                    <a:bodyPr/>
                    <a:lstStyle/>
                    <a:p>
                      <a:pPr algn="ctr"/>
                      <a:r>
                        <a:rPr lang="tr-TR" dirty="0">
                          <a:solidFill>
                            <a:schemeClr val="tx1"/>
                          </a:solidFill>
                        </a:rPr>
                        <a:t>Yüzdelik Dilim</a:t>
                      </a:r>
                    </a:p>
                  </a:txBody>
                  <a:tcPr/>
                </a:tc>
                <a:tc>
                  <a:txBody>
                    <a:bodyPr/>
                    <a:lstStyle/>
                    <a:p>
                      <a:pPr algn="ctr"/>
                      <a:r>
                        <a:rPr lang="tr-TR" dirty="0">
                          <a:solidFill>
                            <a:schemeClr val="tx1"/>
                          </a:solidFill>
                        </a:rPr>
                        <a:t>Okul Başarı Puanı</a:t>
                      </a:r>
                    </a:p>
                  </a:txBody>
                  <a:tcPr/>
                </a:tc>
                <a:extLst>
                  <a:ext uri="{0D108BD9-81ED-4DB2-BD59-A6C34878D82A}">
                    <a16:rowId xmlns:a16="http://schemas.microsoft.com/office/drawing/2014/main" val="2720360541"/>
                  </a:ext>
                </a:extLst>
              </a:tr>
              <a:tr h="483253">
                <a:tc>
                  <a:txBody>
                    <a:bodyPr/>
                    <a:lstStyle/>
                    <a:p>
                      <a:pPr algn="ctr"/>
                      <a:r>
                        <a:rPr lang="tr-TR" dirty="0"/>
                        <a:t>C Öğrencisi</a:t>
                      </a:r>
                    </a:p>
                  </a:txBody>
                  <a:tcPr/>
                </a:tc>
                <a:tc>
                  <a:txBody>
                    <a:bodyPr/>
                    <a:lstStyle/>
                    <a:p>
                      <a:pPr algn="ctr"/>
                      <a:r>
                        <a:rPr lang="tr-TR" dirty="0"/>
                        <a:t>-</a:t>
                      </a:r>
                    </a:p>
                  </a:txBody>
                  <a:tcPr/>
                </a:tc>
                <a:tc>
                  <a:txBody>
                    <a:bodyPr/>
                    <a:lstStyle/>
                    <a:p>
                      <a:pPr algn="ctr"/>
                      <a:r>
                        <a:rPr lang="tr-TR" dirty="0"/>
                        <a:t>-</a:t>
                      </a:r>
                    </a:p>
                  </a:txBody>
                  <a:tcPr/>
                </a:tc>
                <a:tc>
                  <a:txBody>
                    <a:bodyPr/>
                    <a:lstStyle/>
                    <a:p>
                      <a:pPr algn="ctr"/>
                      <a:r>
                        <a:rPr lang="tr-TR" dirty="0"/>
                        <a:t>65</a:t>
                      </a:r>
                    </a:p>
                  </a:txBody>
                  <a:tcPr/>
                </a:tc>
                <a:extLst>
                  <a:ext uri="{0D108BD9-81ED-4DB2-BD59-A6C34878D82A}">
                    <a16:rowId xmlns:a16="http://schemas.microsoft.com/office/drawing/2014/main" val="2608318447"/>
                  </a:ext>
                </a:extLst>
              </a:tr>
            </a:tbl>
          </a:graphicData>
        </a:graphic>
      </p:graphicFrame>
      <p:graphicFrame>
        <p:nvGraphicFramePr>
          <p:cNvPr id="6" name="İçerik Yer Tutucusu 3">
            <a:extLst>
              <a:ext uri="{FF2B5EF4-FFF2-40B4-BE49-F238E27FC236}">
                <a16:creationId xmlns:a16="http://schemas.microsoft.com/office/drawing/2014/main" id="{F5BCB5E2-C098-68BF-2E37-8946A4C719ED}"/>
              </a:ext>
            </a:extLst>
          </p:cNvPr>
          <p:cNvGraphicFramePr>
            <a:graphicFrameLocks noGrp="1"/>
          </p:cNvGraphicFramePr>
          <p:nvPr>
            <p:ph idx="1"/>
            <p:extLst>
              <p:ext uri="{D42A27DB-BD31-4B8C-83A1-F6EECF244321}">
                <p14:modId xmlns:p14="http://schemas.microsoft.com/office/powerpoint/2010/main" val="553538577"/>
              </p:ext>
            </p:extLst>
          </p:nvPr>
        </p:nvGraphicFramePr>
        <p:xfrm>
          <a:off x="741680" y="2090782"/>
          <a:ext cx="10708640" cy="2194560"/>
        </p:xfrm>
        <a:graphic>
          <a:graphicData uri="http://schemas.openxmlformats.org/drawingml/2006/table">
            <a:tbl>
              <a:tblPr firstRow="1" bandRow="1">
                <a:tableStyleId>{5C22544A-7EE6-4342-B048-85BDC9FD1C3A}</a:tableStyleId>
              </a:tblPr>
              <a:tblGrid>
                <a:gridCol w="907373">
                  <a:extLst>
                    <a:ext uri="{9D8B030D-6E8A-4147-A177-3AD203B41FA5}">
                      <a16:colId xmlns:a16="http://schemas.microsoft.com/office/drawing/2014/main" val="204206798"/>
                    </a:ext>
                  </a:extLst>
                </a:gridCol>
                <a:gridCol w="6231720">
                  <a:extLst>
                    <a:ext uri="{9D8B030D-6E8A-4147-A177-3AD203B41FA5}">
                      <a16:colId xmlns:a16="http://schemas.microsoft.com/office/drawing/2014/main" val="2781248168"/>
                    </a:ext>
                  </a:extLst>
                </a:gridCol>
                <a:gridCol w="3569547">
                  <a:extLst>
                    <a:ext uri="{9D8B030D-6E8A-4147-A177-3AD203B41FA5}">
                      <a16:colId xmlns:a16="http://schemas.microsoft.com/office/drawing/2014/main" val="780822258"/>
                    </a:ext>
                  </a:extLst>
                </a:gridCol>
              </a:tblGrid>
              <a:tr h="334433">
                <a:tc gridSpan="3">
                  <a:txBody>
                    <a:bodyPr/>
                    <a:lstStyle/>
                    <a:p>
                      <a:pPr algn="ctr"/>
                      <a:r>
                        <a:rPr lang="tr-TR" dirty="0">
                          <a:solidFill>
                            <a:schemeClr val="tx1"/>
                          </a:solidFill>
                        </a:rPr>
                        <a:t>Yerel Yerleştirme İle Tercih Örnek 3</a:t>
                      </a:r>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3616259817"/>
                  </a:ext>
                </a:extLst>
              </a:tr>
              <a:tr h="334433">
                <a:tc>
                  <a:txBody>
                    <a:bodyPr/>
                    <a:lstStyle/>
                    <a:p>
                      <a:r>
                        <a:rPr lang="tr-TR" dirty="0"/>
                        <a:t>1</a:t>
                      </a:r>
                    </a:p>
                  </a:txBody>
                  <a:tcPr/>
                </a:tc>
                <a:tc>
                  <a:txBody>
                    <a:bodyPr/>
                    <a:lstStyle/>
                    <a:p>
                      <a:r>
                        <a:rPr lang="tr-TR" dirty="0"/>
                        <a:t>Kasım Garipoğlu Anadolu Lisesi</a:t>
                      </a:r>
                    </a:p>
                  </a:txBody>
                  <a:tcPr/>
                </a:tc>
                <a:tc>
                  <a:txBody>
                    <a:bodyPr/>
                    <a:lstStyle/>
                    <a:p>
                      <a:r>
                        <a:rPr lang="tr-TR" dirty="0">
                          <a:solidFill>
                            <a:srgbClr val="00B050"/>
                          </a:solidFill>
                        </a:rPr>
                        <a:t>Kayıt Alanında</a:t>
                      </a:r>
                    </a:p>
                  </a:txBody>
                  <a:tcPr/>
                </a:tc>
                <a:extLst>
                  <a:ext uri="{0D108BD9-81ED-4DB2-BD59-A6C34878D82A}">
                    <a16:rowId xmlns:a16="http://schemas.microsoft.com/office/drawing/2014/main" val="2583660556"/>
                  </a:ext>
                </a:extLst>
              </a:tr>
              <a:tr h="334433">
                <a:tc>
                  <a:txBody>
                    <a:bodyPr/>
                    <a:lstStyle/>
                    <a:p>
                      <a:r>
                        <a:rPr lang="tr-TR" dirty="0"/>
                        <a:t>2</a:t>
                      </a:r>
                    </a:p>
                  </a:txBody>
                  <a:tcPr/>
                </a:tc>
                <a:tc>
                  <a:txBody>
                    <a:bodyPr/>
                    <a:lstStyle/>
                    <a:p>
                      <a:r>
                        <a:rPr lang="tr-TR" dirty="0"/>
                        <a:t>Toros Tarım Anadolu Lisesi</a:t>
                      </a:r>
                    </a:p>
                  </a:txBody>
                  <a:tcPr/>
                </a:tc>
                <a:tc>
                  <a:txBody>
                    <a:bodyPr/>
                    <a:lstStyle/>
                    <a:p>
                      <a:r>
                        <a:rPr lang="tr-TR" dirty="0">
                          <a:solidFill>
                            <a:srgbClr val="00B050"/>
                          </a:solidFill>
                        </a:rPr>
                        <a:t>Kayıt Alanında</a:t>
                      </a:r>
                    </a:p>
                  </a:txBody>
                  <a:tcPr/>
                </a:tc>
                <a:extLst>
                  <a:ext uri="{0D108BD9-81ED-4DB2-BD59-A6C34878D82A}">
                    <a16:rowId xmlns:a16="http://schemas.microsoft.com/office/drawing/2014/main" val="1688641125"/>
                  </a:ext>
                </a:extLst>
              </a:tr>
              <a:tr h="334433">
                <a:tc>
                  <a:txBody>
                    <a:bodyPr/>
                    <a:lstStyle/>
                    <a:p>
                      <a:r>
                        <a:rPr lang="tr-TR" dirty="0"/>
                        <a:t>3</a:t>
                      </a:r>
                    </a:p>
                  </a:txBody>
                  <a:tcPr/>
                </a:tc>
                <a:tc>
                  <a:txBody>
                    <a:bodyPr/>
                    <a:lstStyle/>
                    <a:p>
                      <a:r>
                        <a:rPr lang="tr-TR" dirty="0"/>
                        <a:t>Altı Ocak Mesleki ve Teknik Anadolu Lisesi</a:t>
                      </a:r>
                    </a:p>
                  </a:txBody>
                  <a:tcPr/>
                </a:tc>
                <a:tc>
                  <a:txBody>
                    <a:bodyPr/>
                    <a:lstStyle/>
                    <a:p>
                      <a:r>
                        <a:rPr lang="tr-TR" dirty="0">
                          <a:solidFill>
                            <a:srgbClr val="00B050"/>
                          </a:solidFill>
                        </a:rPr>
                        <a:t>Kayıt Alanında</a:t>
                      </a:r>
                    </a:p>
                  </a:txBody>
                  <a:tcPr/>
                </a:tc>
                <a:extLst>
                  <a:ext uri="{0D108BD9-81ED-4DB2-BD59-A6C34878D82A}">
                    <a16:rowId xmlns:a16="http://schemas.microsoft.com/office/drawing/2014/main" val="2060147230"/>
                  </a:ext>
                </a:extLst>
              </a:tr>
              <a:tr h="334433">
                <a:tc>
                  <a:txBody>
                    <a:bodyPr/>
                    <a:lstStyle/>
                    <a:p>
                      <a:r>
                        <a:rPr lang="tr-TR" dirty="0"/>
                        <a:t>4</a:t>
                      </a:r>
                    </a:p>
                  </a:txBody>
                  <a:tcPr/>
                </a:tc>
                <a:tc>
                  <a:txBody>
                    <a:bodyPr/>
                    <a:lstStyle/>
                    <a:p>
                      <a:r>
                        <a:rPr lang="tr-TR" dirty="0"/>
                        <a:t>İlbeyli-</a:t>
                      </a:r>
                      <a:r>
                        <a:rPr lang="tr-TR" dirty="0" err="1"/>
                        <a:t>Beyteks</a:t>
                      </a:r>
                      <a:r>
                        <a:rPr lang="tr-TR" dirty="0"/>
                        <a:t> Mesleki ve Teknik Anadolu Lisesi</a:t>
                      </a:r>
                    </a:p>
                  </a:txBody>
                  <a:tcPr/>
                </a:tc>
                <a:tc>
                  <a:txBody>
                    <a:bodyPr/>
                    <a:lstStyle/>
                    <a:p>
                      <a:r>
                        <a:rPr lang="tr-TR" dirty="0">
                          <a:solidFill>
                            <a:srgbClr val="00B050"/>
                          </a:solidFill>
                        </a:rPr>
                        <a:t>Kayıt Alanında</a:t>
                      </a:r>
                    </a:p>
                  </a:txBody>
                  <a:tcPr/>
                </a:tc>
                <a:extLst>
                  <a:ext uri="{0D108BD9-81ED-4DB2-BD59-A6C34878D82A}">
                    <a16:rowId xmlns:a16="http://schemas.microsoft.com/office/drawing/2014/main" val="3032162723"/>
                  </a:ext>
                </a:extLst>
              </a:tr>
              <a:tr h="334433">
                <a:tc>
                  <a:txBody>
                    <a:bodyPr/>
                    <a:lstStyle/>
                    <a:p>
                      <a:r>
                        <a:rPr lang="tr-TR" dirty="0"/>
                        <a:t>5</a:t>
                      </a:r>
                    </a:p>
                  </a:txBody>
                  <a:tcPr/>
                </a:tc>
                <a:tc>
                  <a:txBody>
                    <a:bodyPr/>
                    <a:lstStyle/>
                    <a:p>
                      <a:r>
                        <a:rPr lang="tr-TR" dirty="0"/>
                        <a:t>Anadolu İmam Hatip Lisesi</a:t>
                      </a:r>
                    </a:p>
                  </a:txBody>
                  <a:tcPr/>
                </a:tc>
                <a:tc>
                  <a:txBody>
                    <a:bodyPr/>
                    <a:lstStyle/>
                    <a:p>
                      <a:r>
                        <a:rPr lang="tr-TR" dirty="0">
                          <a:solidFill>
                            <a:srgbClr val="00B050"/>
                          </a:solidFill>
                        </a:rPr>
                        <a:t>Kayıt Alanında</a:t>
                      </a:r>
                    </a:p>
                  </a:txBody>
                  <a:tcPr/>
                </a:tc>
                <a:extLst>
                  <a:ext uri="{0D108BD9-81ED-4DB2-BD59-A6C34878D82A}">
                    <a16:rowId xmlns:a16="http://schemas.microsoft.com/office/drawing/2014/main" val="3144779870"/>
                  </a:ext>
                </a:extLst>
              </a:tr>
            </a:tbl>
          </a:graphicData>
        </a:graphic>
      </p:graphicFrame>
    </p:spTree>
    <p:extLst>
      <p:ext uri="{BB962C8B-B14F-4D97-AF65-F5344CB8AC3E}">
        <p14:creationId xmlns:p14="http://schemas.microsoft.com/office/powerpoint/2010/main" val="39065701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a:extLst>
              <a:ext uri="{FF2B5EF4-FFF2-40B4-BE49-F238E27FC236}">
                <a16:creationId xmlns:a16="http://schemas.microsoft.com/office/drawing/2014/main" id="{9EA863A8-41BA-4448-FAB4-FD3994F208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052"/>
            <a:ext cx="12191999" cy="6871752"/>
          </a:xfrm>
          <a:prstGeom prst="rect">
            <a:avLst/>
          </a:prstGeom>
        </p:spPr>
      </p:pic>
    </p:spTree>
    <p:extLst>
      <p:ext uri="{BB962C8B-B14F-4D97-AF65-F5344CB8AC3E}">
        <p14:creationId xmlns:p14="http://schemas.microsoft.com/office/powerpoint/2010/main" val="441618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C85E79-8DF6-9B8D-3925-675A93360A9A}"/>
              </a:ext>
            </a:extLst>
          </p:cNvPr>
          <p:cNvSpPr>
            <a:spLocks noGrp="1"/>
          </p:cNvSpPr>
          <p:nvPr>
            <p:ph type="title"/>
          </p:nvPr>
        </p:nvSpPr>
        <p:spPr>
          <a:xfrm>
            <a:off x="1231641" y="291148"/>
            <a:ext cx="9619861" cy="1029237"/>
          </a:xfrm>
        </p:spPr>
        <p:txBody>
          <a:bodyPr>
            <a:normAutofit/>
          </a:bodyPr>
          <a:lstStyle/>
          <a:p>
            <a:r>
              <a:rPr lang="tr-TR" sz="4800" b="1" dirty="0" err="1"/>
              <a:t>lgs</a:t>
            </a:r>
            <a:endParaRPr lang="tr-TR" sz="4800" b="1" dirty="0"/>
          </a:p>
        </p:txBody>
      </p:sp>
      <p:sp>
        <p:nvSpPr>
          <p:cNvPr id="3" name="İçerik Yer Tutucusu 2">
            <a:extLst>
              <a:ext uri="{FF2B5EF4-FFF2-40B4-BE49-F238E27FC236}">
                <a16:creationId xmlns:a16="http://schemas.microsoft.com/office/drawing/2014/main" id="{C49FE2CB-B0CC-003C-F388-424A35217B1A}"/>
              </a:ext>
            </a:extLst>
          </p:cNvPr>
          <p:cNvSpPr>
            <a:spLocks noGrp="1"/>
          </p:cNvSpPr>
          <p:nvPr>
            <p:ph idx="1"/>
          </p:nvPr>
        </p:nvSpPr>
        <p:spPr>
          <a:xfrm>
            <a:off x="1231641" y="1294439"/>
            <a:ext cx="9750490" cy="702314"/>
          </a:xfrm>
        </p:spPr>
        <p:txBody>
          <a:bodyPr/>
          <a:lstStyle/>
          <a:p>
            <a:pPr marL="0" indent="0">
              <a:buNone/>
            </a:pPr>
            <a:r>
              <a:rPr lang="tr-TR" dirty="0"/>
              <a:t>2017/2018 Eğitim Öğretim yılında uygulamaya koyulan 8. sınıftan mezun olacak olan ve isteyen öğrencilerin girdiği bir sınav sistemidir. </a:t>
            </a:r>
          </a:p>
          <a:p>
            <a:endParaRPr lang="tr-TR" dirty="0"/>
          </a:p>
          <a:p>
            <a:endParaRPr lang="tr-TR" dirty="0"/>
          </a:p>
        </p:txBody>
      </p:sp>
      <p:pic>
        <p:nvPicPr>
          <p:cNvPr id="8" name="Resim 7">
            <a:extLst>
              <a:ext uri="{FF2B5EF4-FFF2-40B4-BE49-F238E27FC236}">
                <a16:creationId xmlns:a16="http://schemas.microsoft.com/office/drawing/2014/main" id="{0E1D74F6-9849-0C82-09E3-C3C097071A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103" y="1996753"/>
            <a:ext cx="9844032" cy="4535888"/>
          </a:xfrm>
          <a:prstGeom prst="rect">
            <a:avLst/>
          </a:prstGeom>
        </p:spPr>
      </p:pic>
      <p:pic>
        <p:nvPicPr>
          <p:cNvPr id="11" name="Resim 10">
            <a:extLst>
              <a:ext uri="{FF2B5EF4-FFF2-40B4-BE49-F238E27FC236}">
                <a16:creationId xmlns:a16="http://schemas.microsoft.com/office/drawing/2014/main" id="{8B1AB80E-C9C3-A1B2-1F07-A809E18E7F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86972" y="3429000"/>
            <a:ext cx="1262310" cy="651757"/>
          </a:xfrm>
          <a:prstGeom prst="rect">
            <a:avLst/>
          </a:prstGeom>
        </p:spPr>
      </p:pic>
      <p:pic>
        <p:nvPicPr>
          <p:cNvPr id="13" name="Resim 12">
            <a:extLst>
              <a:ext uri="{FF2B5EF4-FFF2-40B4-BE49-F238E27FC236}">
                <a16:creationId xmlns:a16="http://schemas.microsoft.com/office/drawing/2014/main" id="{FD4EF70E-798C-7FF7-F5A7-B8CA66DEEB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30621" y="3429189"/>
            <a:ext cx="1040220" cy="651567"/>
          </a:xfrm>
          <a:prstGeom prst="rect">
            <a:avLst/>
          </a:prstGeom>
        </p:spPr>
      </p:pic>
    </p:spTree>
    <p:extLst>
      <p:ext uri="{BB962C8B-B14F-4D97-AF65-F5344CB8AC3E}">
        <p14:creationId xmlns:p14="http://schemas.microsoft.com/office/powerpoint/2010/main" val="993404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ADFA2C-F2AC-452A-964F-794971C075FD}"/>
              </a:ext>
            </a:extLst>
          </p:cNvPr>
          <p:cNvSpPr>
            <a:spLocks noGrp="1"/>
          </p:cNvSpPr>
          <p:nvPr>
            <p:ph type="title"/>
          </p:nvPr>
        </p:nvSpPr>
        <p:spPr>
          <a:xfrm>
            <a:off x="979308" y="472674"/>
            <a:ext cx="10206851" cy="1782846"/>
          </a:xfrm>
        </p:spPr>
        <p:txBody>
          <a:bodyPr/>
          <a:lstStyle/>
          <a:p>
            <a:r>
              <a:rPr lang="tr-TR" b="1" dirty="0"/>
              <a:t>Liseler nasıl öğrenci alıyor ?</a:t>
            </a:r>
          </a:p>
        </p:txBody>
      </p:sp>
      <p:sp>
        <p:nvSpPr>
          <p:cNvPr id="16" name="Alt Başlık 2">
            <a:extLst>
              <a:ext uri="{FF2B5EF4-FFF2-40B4-BE49-F238E27FC236}">
                <a16:creationId xmlns:a16="http://schemas.microsoft.com/office/drawing/2014/main" id="{E8D0D86B-11DA-4C1D-B318-06546BBEB798}"/>
              </a:ext>
            </a:extLst>
          </p:cNvPr>
          <p:cNvSpPr txBox="1">
            <a:spLocks/>
          </p:cNvSpPr>
          <p:nvPr/>
        </p:nvSpPr>
        <p:spPr>
          <a:xfrm>
            <a:off x="4383317" y="6497867"/>
            <a:ext cx="3072560" cy="36013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endParaRPr lang="tr-TR" dirty="0"/>
          </a:p>
        </p:txBody>
      </p:sp>
      <p:sp>
        <p:nvSpPr>
          <p:cNvPr id="12" name="Dikdörtgen 11">
            <a:extLst>
              <a:ext uri="{FF2B5EF4-FFF2-40B4-BE49-F238E27FC236}">
                <a16:creationId xmlns:a16="http://schemas.microsoft.com/office/drawing/2014/main" id="{617A1A74-E9E4-BBF1-C4B5-89241D77EA2E}"/>
              </a:ext>
            </a:extLst>
          </p:cNvPr>
          <p:cNvSpPr/>
          <p:nvPr/>
        </p:nvSpPr>
        <p:spPr>
          <a:xfrm>
            <a:off x="580255" y="3903673"/>
            <a:ext cx="2584580" cy="1362269"/>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ln w="0"/>
                <a:solidFill>
                  <a:schemeClr val="tx1"/>
                </a:solidFill>
                <a:effectLst>
                  <a:outerShdw blurRad="38100" dist="19050" dir="2700000" algn="tl" rotWithShape="0">
                    <a:schemeClr val="dk1">
                      <a:alpha val="40000"/>
                    </a:schemeClr>
                  </a:outerShdw>
                </a:effectLst>
              </a:rPr>
              <a:t>Merkezi Yerleştirme </a:t>
            </a:r>
          </a:p>
          <a:p>
            <a:pPr algn="ctr"/>
            <a:r>
              <a:rPr lang="tr-TR" dirty="0">
                <a:ln w="0"/>
                <a:solidFill>
                  <a:schemeClr val="tx1"/>
                </a:solidFill>
                <a:effectLst>
                  <a:outerShdw blurRad="38100" dist="19050" dir="2700000" algn="tl" rotWithShape="0">
                    <a:schemeClr val="dk1">
                      <a:alpha val="40000"/>
                    </a:schemeClr>
                  </a:outerShdw>
                </a:effectLst>
              </a:rPr>
              <a:t>(LGS Puanı İle)</a:t>
            </a:r>
          </a:p>
        </p:txBody>
      </p:sp>
      <p:sp>
        <p:nvSpPr>
          <p:cNvPr id="14" name="Dikdörtgen 13">
            <a:extLst>
              <a:ext uri="{FF2B5EF4-FFF2-40B4-BE49-F238E27FC236}">
                <a16:creationId xmlns:a16="http://schemas.microsoft.com/office/drawing/2014/main" id="{9E834AC7-496D-F616-FF44-401EF8FAF757}"/>
              </a:ext>
            </a:extLst>
          </p:cNvPr>
          <p:cNvSpPr/>
          <p:nvPr/>
        </p:nvSpPr>
        <p:spPr>
          <a:xfrm>
            <a:off x="4090647" y="3916038"/>
            <a:ext cx="3984172" cy="1362269"/>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ln w="0"/>
                <a:solidFill>
                  <a:schemeClr val="tx1"/>
                </a:solidFill>
                <a:effectLst>
                  <a:outerShdw blurRad="38100" dist="19050" dir="2700000" algn="tl" rotWithShape="0">
                    <a:schemeClr val="dk1">
                      <a:alpha val="40000"/>
                    </a:schemeClr>
                  </a:outerShdw>
                </a:effectLst>
              </a:rPr>
              <a:t>Yerel Yerleştirme</a:t>
            </a:r>
          </a:p>
          <a:p>
            <a:pPr algn="ctr"/>
            <a:r>
              <a:rPr lang="tr-TR" dirty="0">
                <a:ln w="0"/>
                <a:solidFill>
                  <a:schemeClr val="tx1"/>
                </a:solidFill>
                <a:effectLst>
                  <a:outerShdw blurRad="38100" dist="19050" dir="2700000" algn="tl" rotWithShape="0">
                    <a:schemeClr val="dk1">
                      <a:alpha val="40000"/>
                    </a:schemeClr>
                  </a:outerShdw>
                </a:effectLst>
              </a:rPr>
              <a:t>(Adrese Dayalı Sistem İle)</a:t>
            </a:r>
          </a:p>
        </p:txBody>
      </p:sp>
      <p:sp>
        <p:nvSpPr>
          <p:cNvPr id="17" name="Dikdörtgen 16">
            <a:extLst>
              <a:ext uri="{FF2B5EF4-FFF2-40B4-BE49-F238E27FC236}">
                <a16:creationId xmlns:a16="http://schemas.microsoft.com/office/drawing/2014/main" id="{00655D8F-9A1C-FBFB-6EA2-E6B3B28C23E4}"/>
              </a:ext>
            </a:extLst>
          </p:cNvPr>
          <p:cNvSpPr/>
          <p:nvPr/>
        </p:nvSpPr>
        <p:spPr>
          <a:xfrm>
            <a:off x="9000631" y="3903670"/>
            <a:ext cx="2584580" cy="1362269"/>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8" name="Metin kutusu 17">
            <a:extLst>
              <a:ext uri="{FF2B5EF4-FFF2-40B4-BE49-F238E27FC236}">
                <a16:creationId xmlns:a16="http://schemas.microsoft.com/office/drawing/2014/main" id="{98AA1A50-4580-D56D-8D63-B99D7E8AF429}"/>
              </a:ext>
            </a:extLst>
          </p:cNvPr>
          <p:cNvSpPr txBox="1"/>
          <p:nvPr/>
        </p:nvSpPr>
        <p:spPr>
          <a:xfrm>
            <a:off x="9388210" y="4400138"/>
            <a:ext cx="1809421" cy="369332"/>
          </a:xfrm>
          <a:prstGeom prst="rect">
            <a:avLst/>
          </a:prstGeom>
          <a:noFill/>
        </p:spPr>
        <p:txBody>
          <a:bodyPr wrap="square" rtlCol="0">
            <a:spAutoFit/>
          </a:bodyPr>
          <a:lstStyle/>
          <a:p>
            <a:pPr algn="ctr"/>
            <a:r>
              <a:rPr lang="tr-TR" dirty="0">
                <a:ln w="0"/>
                <a:effectLst>
                  <a:outerShdw blurRad="38100" dist="19050" dir="2700000" algn="tl" rotWithShape="0">
                    <a:schemeClr val="dk1">
                      <a:alpha val="40000"/>
                    </a:schemeClr>
                  </a:outerShdw>
                </a:effectLst>
              </a:rPr>
              <a:t>Yetenek Sınavı ile</a:t>
            </a:r>
          </a:p>
        </p:txBody>
      </p:sp>
      <p:cxnSp>
        <p:nvCxnSpPr>
          <p:cNvPr id="20" name="Düz Bağlayıcı 19">
            <a:extLst>
              <a:ext uri="{FF2B5EF4-FFF2-40B4-BE49-F238E27FC236}">
                <a16:creationId xmlns:a16="http://schemas.microsoft.com/office/drawing/2014/main" id="{7442723D-4CC3-04CE-A04A-E1AFAE1BA8D2}"/>
              </a:ext>
            </a:extLst>
          </p:cNvPr>
          <p:cNvCxnSpPr>
            <a:cxnSpLocks/>
            <a:endCxn id="12" idx="0"/>
          </p:cNvCxnSpPr>
          <p:nvPr/>
        </p:nvCxnSpPr>
        <p:spPr>
          <a:xfrm flipH="1">
            <a:off x="1872545" y="2255520"/>
            <a:ext cx="684073" cy="164815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Düz Bağlayıcı 21">
            <a:extLst>
              <a:ext uri="{FF2B5EF4-FFF2-40B4-BE49-F238E27FC236}">
                <a16:creationId xmlns:a16="http://schemas.microsoft.com/office/drawing/2014/main" id="{ABFCF886-61C0-C206-07EE-6792393FFFD2}"/>
              </a:ext>
            </a:extLst>
          </p:cNvPr>
          <p:cNvCxnSpPr>
            <a:cxnSpLocks/>
            <a:stCxn id="2" idx="2"/>
          </p:cNvCxnSpPr>
          <p:nvPr/>
        </p:nvCxnSpPr>
        <p:spPr>
          <a:xfrm flipH="1">
            <a:off x="6082733" y="2255520"/>
            <a:ext cx="1" cy="18451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Düz Bağlayıcı 23">
            <a:extLst>
              <a:ext uri="{FF2B5EF4-FFF2-40B4-BE49-F238E27FC236}">
                <a16:creationId xmlns:a16="http://schemas.microsoft.com/office/drawing/2014/main" id="{CDA6B9C8-8EE9-4C3B-2622-171F29C5BC2A}"/>
              </a:ext>
            </a:extLst>
          </p:cNvPr>
          <p:cNvCxnSpPr>
            <a:cxnSpLocks/>
            <a:endCxn id="17" idx="0"/>
          </p:cNvCxnSpPr>
          <p:nvPr/>
        </p:nvCxnSpPr>
        <p:spPr>
          <a:xfrm>
            <a:off x="9205499" y="2255520"/>
            <a:ext cx="1087422" cy="16481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6484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ADFA2C-F2AC-452A-964F-794971C075FD}"/>
              </a:ext>
            </a:extLst>
          </p:cNvPr>
          <p:cNvSpPr>
            <a:spLocks noGrp="1"/>
          </p:cNvSpPr>
          <p:nvPr>
            <p:ph type="title"/>
          </p:nvPr>
        </p:nvSpPr>
        <p:spPr>
          <a:xfrm>
            <a:off x="1427585" y="526152"/>
            <a:ext cx="9657182" cy="1226448"/>
          </a:xfrm>
        </p:spPr>
        <p:txBody>
          <a:bodyPr/>
          <a:lstStyle/>
          <a:p>
            <a:r>
              <a:rPr lang="tr-TR" dirty="0"/>
              <a:t>TERCİH işlemleri</a:t>
            </a:r>
          </a:p>
        </p:txBody>
      </p:sp>
      <p:sp>
        <p:nvSpPr>
          <p:cNvPr id="16" name="Alt Başlık 2">
            <a:extLst>
              <a:ext uri="{FF2B5EF4-FFF2-40B4-BE49-F238E27FC236}">
                <a16:creationId xmlns:a16="http://schemas.microsoft.com/office/drawing/2014/main" id="{E8D0D86B-11DA-4C1D-B318-06546BBEB798}"/>
              </a:ext>
            </a:extLst>
          </p:cNvPr>
          <p:cNvSpPr txBox="1">
            <a:spLocks/>
          </p:cNvSpPr>
          <p:nvPr/>
        </p:nvSpPr>
        <p:spPr>
          <a:xfrm>
            <a:off x="4383317" y="6497867"/>
            <a:ext cx="3072560" cy="36013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endParaRPr lang="tr-TR" dirty="0"/>
          </a:p>
        </p:txBody>
      </p:sp>
      <p:sp>
        <p:nvSpPr>
          <p:cNvPr id="6" name="İçerik Yer Tutucusu 2">
            <a:extLst>
              <a:ext uri="{FF2B5EF4-FFF2-40B4-BE49-F238E27FC236}">
                <a16:creationId xmlns:a16="http://schemas.microsoft.com/office/drawing/2014/main" id="{78D72760-C7CC-4660-913C-E7534D154B81}"/>
              </a:ext>
            </a:extLst>
          </p:cNvPr>
          <p:cNvSpPr txBox="1">
            <a:spLocks/>
          </p:cNvSpPr>
          <p:nvPr/>
        </p:nvSpPr>
        <p:spPr>
          <a:xfrm>
            <a:off x="1427585" y="2083822"/>
            <a:ext cx="9657182" cy="220089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just">
              <a:lnSpc>
                <a:spcPct val="170000"/>
              </a:lnSpc>
              <a:buNone/>
            </a:pPr>
            <a:r>
              <a:rPr lang="tr-TR" sz="2800" dirty="0" smtClean="0"/>
              <a:t>	Tercih </a:t>
            </a:r>
            <a:r>
              <a:rPr lang="tr-TR" sz="2800" dirty="0"/>
              <a:t>işlemi öğrenci ve velisi tarafından </a:t>
            </a:r>
            <a:r>
              <a:rPr lang="tr-TR" sz="2800" dirty="0">
                <a:solidFill>
                  <a:srgbClr val="FF0000"/>
                </a:solidFill>
              </a:rPr>
              <a:t>https://e-okul.meb.gov.tr </a:t>
            </a:r>
            <a:r>
              <a:rPr lang="tr-TR" sz="2800" dirty="0"/>
              <a:t>internet adresinden veya herhangi bir ortaokul/imam hatip ortaokulu müdürlüğünden yapılabilecektir. Yapılan tercihler mutlaka ilgili okul müdürlüklerine onaylatılacaktır.</a:t>
            </a:r>
          </a:p>
        </p:txBody>
      </p:sp>
    </p:spTree>
    <p:extLst>
      <p:ext uri="{BB962C8B-B14F-4D97-AF65-F5344CB8AC3E}">
        <p14:creationId xmlns:p14="http://schemas.microsoft.com/office/powerpoint/2010/main" val="1776260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67E5F4-511F-E02B-1D8B-CF13FD0D3E2F}"/>
              </a:ext>
            </a:extLst>
          </p:cNvPr>
          <p:cNvSpPr>
            <a:spLocks noGrp="1"/>
          </p:cNvSpPr>
          <p:nvPr>
            <p:ph type="title"/>
          </p:nvPr>
        </p:nvSpPr>
        <p:spPr>
          <a:xfrm>
            <a:off x="960119" y="386194"/>
            <a:ext cx="10317481" cy="1366406"/>
          </a:xfrm>
        </p:spPr>
        <p:txBody>
          <a:bodyPr>
            <a:normAutofit/>
          </a:bodyPr>
          <a:lstStyle/>
          <a:p>
            <a:r>
              <a:rPr lang="tr-TR" sz="3200" dirty="0"/>
              <a:t>TERCİH İŞLEMLERİ</a:t>
            </a:r>
          </a:p>
        </p:txBody>
      </p:sp>
      <p:sp>
        <p:nvSpPr>
          <p:cNvPr id="3" name="İçerik Yer Tutucusu 2">
            <a:extLst>
              <a:ext uri="{FF2B5EF4-FFF2-40B4-BE49-F238E27FC236}">
                <a16:creationId xmlns:a16="http://schemas.microsoft.com/office/drawing/2014/main" id="{D48AFBE9-E823-D2F0-DEBB-06F72B898726}"/>
              </a:ext>
            </a:extLst>
          </p:cNvPr>
          <p:cNvSpPr>
            <a:spLocks noGrp="1"/>
          </p:cNvSpPr>
          <p:nvPr>
            <p:ph idx="1"/>
          </p:nvPr>
        </p:nvSpPr>
        <p:spPr>
          <a:xfrm>
            <a:off x="960119" y="1879776"/>
            <a:ext cx="10317481" cy="3818740"/>
          </a:xfrm>
        </p:spPr>
        <p:txBody>
          <a:bodyPr>
            <a:noAutofit/>
          </a:bodyPr>
          <a:lstStyle/>
          <a:p>
            <a:pPr algn="just">
              <a:lnSpc>
                <a:spcPct val="150000"/>
              </a:lnSpc>
            </a:pPr>
            <a:r>
              <a:rPr lang="tr-TR" sz="2400" dirty="0"/>
              <a:t>Sınava giren ve merkezî sınav puanına (LGS Puanı)  sahip olan öğrenciler dâhil tüm öğrenciler yerel yerleştirme ile öğrenci alan okul tercihinde bulunmak zorundadır. Yerel yerleştirme ile öğrenci alan okullar ekranından tercih yapılmaması durumunda, öğrencilere Merkezi Sınavla Öğrenci Alan Okullar ile Pansiyonlu Okullar tercih ekranı açılmayacaktır.  Yani öğrenci öncelikle Yerel yerleştirme ile  alan okullardan tercih yapmak zorundadır. </a:t>
            </a:r>
          </a:p>
        </p:txBody>
      </p:sp>
    </p:spTree>
    <p:extLst>
      <p:ext uri="{BB962C8B-B14F-4D97-AF65-F5344CB8AC3E}">
        <p14:creationId xmlns:p14="http://schemas.microsoft.com/office/powerpoint/2010/main" val="2642954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72E7C34-EA33-BA7A-44BB-BAFACB4DF95A}"/>
              </a:ext>
            </a:extLst>
          </p:cNvPr>
          <p:cNvSpPr>
            <a:spLocks noGrp="1"/>
          </p:cNvSpPr>
          <p:nvPr>
            <p:ph idx="1"/>
          </p:nvPr>
        </p:nvSpPr>
        <p:spPr>
          <a:xfrm>
            <a:off x="960118" y="2190175"/>
            <a:ext cx="10317481" cy="3101983"/>
          </a:xfrm>
        </p:spPr>
        <p:txBody>
          <a:bodyPr>
            <a:normAutofit/>
          </a:bodyPr>
          <a:lstStyle/>
          <a:p>
            <a:r>
              <a:rPr lang="tr-TR" sz="2800" dirty="0"/>
              <a:t>Öğrenciler; </a:t>
            </a:r>
          </a:p>
          <a:p>
            <a:pPr marL="0" indent="0">
              <a:buNone/>
            </a:pPr>
            <a:r>
              <a:rPr lang="tr-TR" sz="2800" dirty="0"/>
              <a:t>	1-Merkezî sınav puanı ile öğrenci alan okullar ,</a:t>
            </a:r>
          </a:p>
          <a:p>
            <a:pPr marL="0" indent="0">
              <a:buNone/>
            </a:pPr>
            <a:r>
              <a:rPr lang="tr-TR" sz="2800" dirty="0"/>
              <a:t>	2-Yerel yerleştirme ile öğrenci alan okullar,</a:t>
            </a:r>
          </a:p>
          <a:p>
            <a:pPr marL="0" indent="0">
              <a:buNone/>
            </a:pPr>
            <a:r>
              <a:rPr lang="tr-TR" sz="2800" dirty="0"/>
              <a:t>	3- Pansiyonlu okullar , </a:t>
            </a:r>
          </a:p>
          <a:p>
            <a:pPr marL="0" indent="0">
              <a:buNone/>
            </a:pPr>
            <a:r>
              <a:rPr lang="tr-TR" sz="2800" dirty="0"/>
              <a:t>	olmak üzere 3 (üç) grupta tercih yapabileceklerdir. </a:t>
            </a:r>
          </a:p>
          <a:p>
            <a:endParaRPr lang="tr-TR" sz="2800" dirty="0"/>
          </a:p>
        </p:txBody>
      </p:sp>
      <p:sp>
        <p:nvSpPr>
          <p:cNvPr id="4" name="Başlık 1">
            <a:extLst>
              <a:ext uri="{FF2B5EF4-FFF2-40B4-BE49-F238E27FC236}">
                <a16:creationId xmlns:a16="http://schemas.microsoft.com/office/drawing/2014/main" id="{EB67E5F4-511F-E02B-1D8B-CF13FD0D3E2F}"/>
              </a:ext>
            </a:extLst>
          </p:cNvPr>
          <p:cNvSpPr txBox="1">
            <a:spLocks/>
          </p:cNvSpPr>
          <p:nvPr/>
        </p:nvSpPr>
        <p:spPr bwMode="black">
          <a:xfrm>
            <a:off x="960119" y="386194"/>
            <a:ext cx="10317481" cy="1366406"/>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3200" dirty="0" smtClean="0"/>
              <a:t>TERCİH İŞLEMLERİ</a:t>
            </a:r>
            <a:endParaRPr lang="tr-TR" sz="3200" dirty="0"/>
          </a:p>
        </p:txBody>
      </p:sp>
    </p:spTree>
    <p:extLst>
      <p:ext uri="{BB962C8B-B14F-4D97-AF65-F5344CB8AC3E}">
        <p14:creationId xmlns:p14="http://schemas.microsoft.com/office/powerpoint/2010/main" val="4053235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lt Başlık 2">
            <a:extLst>
              <a:ext uri="{FF2B5EF4-FFF2-40B4-BE49-F238E27FC236}">
                <a16:creationId xmlns:a16="http://schemas.microsoft.com/office/drawing/2014/main" id="{E8D0D86B-11DA-4C1D-B318-06546BBEB798}"/>
              </a:ext>
            </a:extLst>
          </p:cNvPr>
          <p:cNvSpPr txBox="1">
            <a:spLocks/>
          </p:cNvSpPr>
          <p:nvPr/>
        </p:nvSpPr>
        <p:spPr>
          <a:xfrm>
            <a:off x="4383317" y="6497867"/>
            <a:ext cx="3072560" cy="36013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endParaRPr lang="tr-TR" dirty="0"/>
          </a:p>
        </p:txBody>
      </p:sp>
      <p:sp>
        <p:nvSpPr>
          <p:cNvPr id="10" name="İçerik Yer Tutucusu 2">
            <a:extLst>
              <a:ext uri="{FF2B5EF4-FFF2-40B4-BE49-F238E27FC236}">
                <a16:creationId xmlns:a16="http://schemas.microsoft.com/office/drawing/2014/main" id="{4F545A6A-DE06-43C2-AF6D-C9D501C04A45}"/>
              </a:ext>
            </a:extLst>
          </p:cNvPr>
          <p:cNvSpPr>
            <a:spLocks noGrp="1"/>
          </p:cNvSpPr>
          <p:nvPr>
            <p:ph idx="1"/>
          </p:nvPr>
        </p:nvSpPr>
        <p:spPr>
          <a:xfrm>
            <a:off x="760856" y="1947580"/>
            <a:ext cx="10317481" cy="3748688"/>
          </a:xfrm>
        </p:spPr>
        <p:txBody>
          <a:bodyPr>
            <a:noAutofit/>
          </a:bodyPr>
          <a:lstStyle/>
          <a:p>
            <a:pPr>
              <a:lnSpc>
                <a:spcPct val="150000"/>
              </a:lnSpc>
              <a:buFont typeface="Wingdings" panose="05000000000000000000" pitchFamily="2" charset="2"/>
              <a:buChar char="§"/>
            </a:pPr>
            <a:r>
              <a:rPr lang="tr-TR" sz="2400" dirty="0"/>
              <a:t>Adrese dayalı sistemle alan liseler, tercih kılavuzunda </a:t>
            </a:r>
            <a:r>
              <a:rPr lang="tr-TR" sz="2400" b="1" i="1" dirty="0"/>
              <a:t>yerel yerleştirme ile alan liseler </a:t>
            </a:r>
            <a:r>
              <a:rPr lang="tr-TR" sz="2400" dirty="0"/>
              <a:t>olarak geçmektedir.</a:t>
            </a:r>
          </a:p>
          <a:p>
            <a:pPr>
              <a:lnSpc>
                <a:spcPct val="150000"/>
              </a:lnSpc>
              <a:buFont typeface="Wingdings" panose="05000000000000000000" pitchFamily="2" charset="2"/>
              <a:buChar char="§"/>
            </a:pPr>
            <a:r>
              <a:rPr lang="tr-TR" sz="2400" dirty="0"/>
              <a:t>Adrese dayalı sistemle alan liselere kayıt olmak için o liselerin kayıt alanı içerisinde bulunulması gerekmektedir.  Yani öğrencinin ikamet adresinin o lisenin kayıt alanı içerisinde bulunması gerekir.</a:t>
            </a:r>
          </a:p>
          <a:p>
            <a:pPr>
              <a:lnSpc>
                <a:spcPct val="150000"/>
              </a:lnSpc>
              <a:buFont typeface="Wingdings" panose="05000000000000000000" pitchFamily="2" charset="2"/>
              <a:buChar char="§"/>
            </a:pPr>
            <a:r>
              <a:rPr lang="tr-TR" sz="2400" dirty="0"/>
              <a:t>LGS puanı ile alan liseler dışında kalan tüm liseler Adrese Dayalı Olarak öğrenci almaktadır.</a:t>
            </a:r>
          </a:p>
        </p:txBody>
      </p:sp>
      <p:sp>
        <p:nvSpPr>
          <p:cNvPr id="5" name="Başlık 1">
            <a:extLst>
              <a:ext uri="{FF2B5EF4-FFF2-40B4-BE49-F238E27FC236}">
                <a16:creationId xmlns:a16="http://schemas.microsoft.com/office/drawing/2014/main" id="{EB67E5F4-511F-E02B-1D8B-CF13FD0D3E2F}"/>
              </a:ext>
            </a:extLst>
          </p:cNvPr>
          <p:cNvSpPr>
            <a:spLocks noGrp="1"/>
          </p:cNvSpPr>
          <p:nvPr>
            <p:ph type="title"/>
          </p:nvPr>
        </p:nvSpPr>
        <p:spPr>
          <a:xfrm>
            <a:off x="760856" y="429207"/>
            <a:ext cx="10317481" cy="1223431"/>
          </a:xfrm>
        </p:spPr>
        <p:txBody>
          <a:bodyPr>
            <a:normAutofit fontScale="90000"/>
          </a:bodyPr>
          <a:lstStyle/>
          <a:p>
            <a:r>
              <a:rPr lang="tr-TR" sz="3200" dirty="0"/>
              <a:t>YEREL YERLEŞTİRME </a:t>
            </a:r>
            <a:br>
              <a:rPr lang="tr-TR" sz="3200" dirty="0"/>
            </a:br>
            <a:r>
              <a:rPr lang="tr-TR" sz="3200" dirty="0"/>
              <a:t>(ADRESE DAYALI SİSTEMLE ALAN LİSELER)</a:t>
            </a:r>
          </a:p>
        </p:txBody>
      </p:sp>
    </p:spTree>
    <p:extLst>
      <p:ext uri="{BB962C8B-B14F-4D97-AF65-F5344CB8AC3E}">
        <p14:creationId xmlns:p14="http://schemas.microsoft.com/office/powerpoint/2010/main" val="3179182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lt Başlık 2">
            <a:extLst>
              <a:ext uri="{FF2B5EF4-FFF2-40B4-BE49-F238E27FC236}">
                <a16:creationId xmlns:a16="http://schemas.microsoft.com/office/drawing/2014/main" id="{E8D0D86B-11DA-4C1D-B318-06546BBEB798}"/>
              </a:ext>
            </a:extLst>
          </p:cNvPr>
          <p:cNvSpPr txBox="1">
            <a:spLocks/>
          </p:cNvSpPr>
          <p:nvPr/>
        </p:nvSpPr>
        <p:spPr>
          <a:xfrm>
            <a:off x="4383317" y="6497867"/>
            <a:ext cx="3072560" cy="36013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endParaRPr lang="tr-TR" dirty="0"/>
          </a:p>
        </p:txBody>
      </p:sp>
      <p:sp>
        <p:nvSpPr>
          <p:cNvPr id="10" name="İçerik Yer Tutucusu 2">
            <a:extLst>
              <a:ext uri="{FF2B5EF4-FFF2-40B4-BE49-F238E27FC236}">
                <a16:creationId xmlns:a16="http://schemas.microsoft.com/office/drawing/2014/main" id="{4F545A6A-DE06-43C2-AF6D-C9D501C04A45}"/>
              </a:ext>
            </a:extLst>
          </p:cNvPr>
          <p:cNvSpPr>
            <a:spLocks noGrp="1"/>
          </p:cNvSpPr>
          <p:nvPr>
            <p:ph idx="1"/>
          </p:nvPr>
        </p:nvSpPr>
        <p:spPr>
          <a:xfrm>
            <a:off x="975459" y="1807620"/>
            <a:ext cx="10317481" cy="3748688"/>
          </a:xfrm>
        </p:spPr>
        <p:txBody>
          <a:bodyPr>
            <a:noAutofit/>
          </a:bodyPr>
          <a:lstStyle/>
          <a:p>
            <a:pPr algn="just"/>
            <a:r>
              <a:rPr lang="tr-TR" sz="2000" dirty="0"/>
              <a:t>Adrese dayalı sistemle alan liseler LGS puanıyla veya herhangi bir sınavla alım yapmamaktadır. Tercih zamanı adrese dayalı olarak tercih edilebilecek liselerin listesi öğrencinin tercih ekranında karşısına çıkar. Öğrenci bu liselerden tercihlerini oluşturur. </a:t>
            </a:r>
          </a:p>
          <a:p>
            <a:pPr algn="just"/>
            <a:r>
              <a:rPr lang="tr-TR" sz="2000" dirty="0"/>
              <a:t>Adrese dayalı sistemde okulların belirli bir kontenjanı bulunmaktadır. Öğrencilerin çoğu bazen belirli bir liseyi tercih etmek istemekte ve bu liselerin belirli bir kontenjanı olduğundan tercih eden her öğrenciyi alamamaktadır.  Bu durumdan kaynaklı olarak adrese dayalı sistemde  öğrencilerin alımında;</a:t>
            </a:r>
          </a:p>
          <a:p>
            <a:pPr marL="0" indent="0">
              <a:buNone/>
            </a:pPr>
            <a:r>
              <a:rPr lang="tr-TR" sz="2000" dirty="0"/>
              <a:t>	1- Öğrencinin Ortaokul Başarı Puanının Yüksekliği – OBP ( 6.Sınıf, 7.Sınıf ve 8.Sınıf 	yıl sonu ortalamaları )</a:t>
            </a:r>
          </a:p>
          <a:p>
            <a:pPr marL="0" indent="0">
              <a:buNone/>
            </a:pPr>
            <a:r>
              <a:rPr lang="tr-TR" sz="2000" dirty="0"/>
              <a:t>	2- OBP puanı eşit olması durumunda sırayla 8,7 ve 6. sınıf puanlarına bakılarak öğrenci alınmaktadır. </a:t>
            </a:r>
          </a:p>
        </p:txBody>
      </p:sp>
      <p:sp>
        <p:nvSpPr>
          <p:cNvPr id="5" name="Başlık 1">
            <a:extLst>
              <a:ext uri="{FF2B5EF4-FFF2-40B4-BE49-F238E27FC236}">
                <a16:creationId xmlns:a16="http://schemas.microsoft.com/office/drawing/2014/main" id="{EB67E5F4-511F-E02B-1D8B-CF13FD0D3E2F}"/>
              </a:ext>
            </a:extLst>
          </p:cNvPr>
          <p:cNvSpPr>
            <a:spLocks noGrp="1"/>
          </p:cNvSpPr>
          <p:nvPr>
            <p:ph type="title"/>
          </p:nvPr>
        </p:nvSpPr>
        <p:spPr>
          <a:xfrm>
            <a:off x="975460" y="415129"/>
            <a:ext cx="10317481" cy="1223431"/>
          </a:xfrm>
        </p:spPr>
        <p:txBody>
          <a:bodyPr>
            <a:normAutofit/>
          </a:bodyPr>
          <a:lstStyle/>
          <a:p>
            <a:r>
              <a:rPr lang="tr-TR" sz="3200" dirty="0"/>
              <a:t>ADRESE DAYALI SİSTEMLE ALAN LİSELER</a:t>
            </a:r>
          </a:p>
        </p:txBody>
      </p:sp>
    </p:spTree>
    <p:extLst>
      <p:ext uri="{BB962C8B-B14F-4D97-AF65-F5344CB8AC3E}">
        <p14:creationId xmlns:p14="http://schemas.microsoft.com/office/powerpoint/2010/main" val="2090028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Paket">
  <a:themeElements>
    <a:clrScheme name="Pa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e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TM10001115[[fn=Paket]]</Template>
  <TotalTime>847</TotalTime>
  <Words>1822</Words>
  <Application>Microsoft Office PowerPoint</Application>
  <PresentationFormat>Geniş ekran</PresentationFormat>
  <Paragraphs>348</Paragraphs>
  <Slides>28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28</vt:i4>
      </vt:variant>
    </vt:vector>
  </HeadingPairs>
  <TitlesOfParts>
    <vt:vector size="34" baseType="lpstr">
      <vt:lpstr>Arial</vt:lpstr>
      <vt:lpstr>Calibri</vt:lpstr>
      <vt:lpstr>Gill Sans MT</vt:lpstr>
      <vt:lpstr>Times New Roman</vt:lpstr>
      <vt:lpstr>Wingdings</vt:lpstr>
      <vt:lpstr>Paket</vt:lpstr>
      <vt:lpstr>    </vt:lpstr>
      <vt:lpstr>İçerik</vt:lpstr>
      <vt:lpstr>lgs</vt:lpstr>
      <vt:lpstr>Liseler nasıl öğrenci alıyor ?</vt:lpstr>
      <vt:lpstr>TERCİH işlemleri</vt:lpstr>
      <vt:lpstr>TERCİH İŞLEMLERİ</vt:lpstr>
      <vt:lpstr>PowerPoint Sunusu</vt:lpstr>
      <vt:lpstr>YEREL YERLEŞTİRME  (ADRESE DAYALI SİSTEMLE ALAN LİSELER)</vt:lpstr>
      <vt:lpstr>ADRESE DAYALI SİSTEMLE ALAN LİSELER</vt:lpstr>
      <vt:lpstr>PowerPoint Sunusu</vt:lpstr>
      <vt:lpstr>Tercih işlemleri</vt:lpstr>
      <vt:lpstr>TERCİH İŞLEMLERİ</vt:lpstr>
      <vt:lpstr>PowerPoint Sunusu</vt:lpstr>
      <vt:lpstr>PowerPoint Sunusu</vt:lpstr>
      <vt:lpstr>PowerPoint Sunusu</vt:lpstr>
      <vt:lpstr>LGS TERCİHLERİ NASIL YAPILACAK ?</vt:lpstr>
      <vt:lpstr>PowerPoint Sunusu</vt:lpstr>
      <vt:lpstr>PowerPoint Sunusu</vt:lpstr>
      <vt:lpstr>PowerPoint Sunusu</vt:lpstr>
      <vt:lpstr>PowerPoint Sunusu</vt:lpstr>
      <vt:lpstr>Örnek Tercih İşlemleri</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LİSELERE GEÇİŞ SINAVI TECİH İŞLEMLERİ SUNUMU</dc:title>
  <dc:creator>RehberlikMerkezim1</dc:creator>
  <cp:lastModifiedBy>Hp</cp:lastModifiedBy>
  <cp:revision>27</cp:revision>
  <dcterms:created xsi:type="dcterms:W3CDTF">2022-04-25T17:30:14Z</dcterms:created>
  <dcterms:modified xsi:type="dcterms:W3CDTF">2024-03-04T05:18:40Z</dcterms:modified>
</cp:coreProperties>
</file>