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7" r:id="rId6"/>
    <p:sldId id="260" r:id="rId7"/>
    <p:sldId id="261" r:id="rId8"/>
    <p:sldId id="262" r:id="rId9"/>
    <p:sldId id="264" r:id="rId10"/>
    <p:sldId id="265" r:id="rId11"/>
    <p:sldId id="266" r:id="rId12"/>
    <p:sldId id="278" r:id="rId13"/>
    <p:sldId id="267" r:id="rId14"/>
    <p:sldId id="279" r:id="rId15"/>
    <p:sldId id="268" r:id="rId16"/>
    <p:sldId id="269" r:id="rId17"/>
    <p:sldId id="270" r:id="rId18"/>
    <p:sldId id="281" r:id="rId19"/>
    <p:sldId id="271" r:id="rId20"/>
    <p:sldId id="280" r:id="rId21"/>
    <p:sldId id="274" r:id="rId22"/>
    <p:sldId id="275" r:id="rId23"/>
    <p:sldId id="276" r:id="rId24"/>
    <p:sldId id="263" r:id="rId25"/>
    <p:sldId id="272" r:id="rId26"/>
    <p:sldId id="282" r:id="rId27"/>
    <p:sldId id="273"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B1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7.10.2022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7.10.2022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7.10.2022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7.10.2022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7.10.2022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7.10.2022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7.10.2022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7.10.2022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7.10.2022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7.10.2022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7.10.2022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7.10.2022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827584" y="332656"/>
            <a:ext cx="7772400" cy="1470025"/>
          </a:xfrm>
        </p:spPr>
        <p:txBody>
          <a:bodyPr/>
          <a:lstStyle/>
          <a:p>
            <a:r>
              <a:rPr lang="tr-TR" dirty="0" smtClean="0"/>
              <a:t>OKULA UYUM </a:t>
            </a:r>
            <a:endParaRPr lang="tr-TR" dirty="0"/>
          </a:p>
        </p:txBody>
      </p:sp>
      <p:sp>
        <p:nvSpPr>
          <p:cNvPr id="3" name="Alt Başlık 2"/>
          <p:cNvSpPr>
            <a:spLocks noGrp="1"/>
          </p:cNvSpPr>
          <p:nvPr>
            <p:ph type="subTitle" idx="1"/>
          </p:nvPr>
        </p:nvSpPr>
        <p:spPr>
          <a:xfrm>
            <a:off x="1547664" y="1484784"/>
            <a:ext cx="6400800" cy="910952"/>
          </a:xfrm>
        </p:spPr>
        <p:txBody>
          <a:bodyPr>
            <a:normAutofit/>
          </a:bodyPr>
          <a:lstStyle/>
          <a:p>
            <a:r>
              <a:rPr lang="tr-TR" sz="2400" dirty="0" smtClean="0">
                <a:solidFill>
                  <a:schemeClr val="tx1"/>
                </a:solidFill>
              </a:rPr>
              <a:t>Veli Sunusu</a:t>
            </a:r>
            <a:endParaRPr lang="tr-TR" sz="2400"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88840"/>
            <a:ext cx="7992888"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9432"/>
            <a:ext cx="2123728" cy="21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9593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0" y="548680"/>
            <a:ext cx="4197152" cy="5112568"/>
          </a:xfrm>
        </p:spPr>
        <p:txBody>
          <a:bodyPr>
            <a:normAutofit fontScale="92500" lnSpcReduction="20000"/>
          </a:bodyPr>
          <a:lstStyle/>
          <a:p>
            <a:pPr marL="0" indent="0">
              <a:buNone/>
            </a:pPr>
            <a:r>
              <a:rPr lang="tr-TR" dirty="0" smtClean="0"/>
              <a:t>Okulu </a:t>
            </a:r>
            <a:r>
              <a:rPr lang="tr-TR" dirty="0"/>
              <a:t>önceden gezerek, yönetici ve </a:t>
            </a:r>
            <a:r>
              <a:rPr lang="tr-TR" dirty="0" smtClean="0"/>
              <a:t>öğretmenleriyle </a:t>
            </a:r>
            <a:r>
              <a:rPr lang="tr-TR" dirty="0"/>
              <a:t>tanışmak çocuğun okula ısınmasını </a:t>
            </a:r>
            <a:r>
              <a:rPr lang="tr-TR" dirty="0" smtClean="0"/>
              <a:t>sağlayabilir</a:t>
            </a:r>
            <a:r>
              <a:rPr lang="tr-TR" dirty="0"/>
              <a:t>. </a:t>
            </a:r>
            <a:endParaRPr lang="tr-TR" dirty="0" smtClean="0"/>
          </a:p>
          <a:p>
            <a:endParaRPr lang="tr-TR" dirty="0"/>
          </a:p>
          <a:p>
            <a:pPr marL="0" indent="0">
              <a:buNone/>
            </a:pPr>
            <a:r>
              <a:rPr lang="tr-TR" dirty="0" smtClean="0"/>
              <a:t>Okulla ilgili olumsuz düşünceleriniz varsa öğretmen</a:t>
            </a:r>
            <a:r>
              <a:rPr lang="tr-TR" dirty="0"/>
              <a:t>, okul ortamı, sınıf ortamı vb. konularda çocuğun yanında olumsuz söylemlerde bulunmamalıdır</a:t>
            </a:r>
            <a:r>
              <a:rPr lang="tr-TR" dirty="0" smtClean="0"/>
              <a:t>.</a:t>
            </a:r>
            <a:endParaRPr lang="tr-T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4032448" cy="2702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429000"/>
            <a:ext cx="4176463"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4966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548680"/>
            <a:ext cx="8229600" cy="5040560"/>
          </a:xfrm>
        </p:spPr>
        <p:txBody>
          <a:bodyPr>
            <a:normAutofit/>
          </a:bodyPr>
          <a:lstStyle/>
          <a:p>
            <a:pPr marL="0" indent="0">
              <a:buNone/>
            </a:pPr>
            <a:r>
              <a:rPr lang="tr-TR" dirty="0" smtClean="0"/>
              <a:t>Okula uyum </a:t>
            </a:r>
            <a:r>
              <a:rPr lang="tr-TR" dirty="0"/>
              <a:t>sürecini kolaylaştırmak için </a:t>
            </a:r>
            <a:r>
              <a:rPr lang="tr-TR" dirty="0" smtClean="0"/>
              <a:t>kendi </a:t>
            </a:r>
            <a:r>
              <a:rPr lang="tr-TR" dirty="0"/>
              <a:t>okul anılarınızdan </a:t>
            </a:r>
            <a:r>
              <a:rPr lang="tr-TR" dirty="0" smtClean="0"/>
              <a:t>bahsedebilirsiniz</a:t>
            </a:r>
            <a:r>
              <a:rPr lang="tr-TR" dirty="0"/>
              <a:t>. Okula giden öğrenciler </a:t>
            </a:r>
            <a:r>
              <a:rPr lang="tr-TR" dirty="0" smtClean="0"/>
              <a:t>hakkında </a:t>
            </a:r>
            <a:r>
              <a:rPr lang="tr-TR" dirty="0"/>
              <a:t>öyküler anlatabilirsiniz</a:t>
            </a:r>
            <a:r>
              <a:rPr lang="tr-TR" dirty="0" smtClean="0"/>
              <a:t>. Okula giden öğrencileri konu alan kitaplar okuyabilirsiniz.</a:t>
            </a:r>
          </a:p>
          <a:p>
            <a:pPr marL="0" indent="0">
              <a:buNone/>
            </a:pP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787776"/>
            <a:ext cx="496855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212976"/>
            <a:ext cx="2338189"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9407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11560" y="1916832"/>
            <a:ext cx="3564396" cy="2677656"/>
          </a:xfrm>
          <a:prstGeom prst="rect">
            <a:avLst/>
          </a:prstGeom>
        </p:spPr>
        <p:txBody>
          <a:bodyPr wrap="square">
            <a:spAutoFit/>
          </a:bodyPr>
          <a:lstStyle/>
          <a:p>
            <a:r>
              <a:rPr lang="tr-TR" sz="2800" dirty="0"/>
              <a:t>Okul için alışveriş yapmak çocuğun okula karşı isteğini ve heyecanını arttırabilir. Çocukla beraber okul alışverişine gidin. </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476672"/>
            <a:ext cx="4536504"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4914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99992" y="692696"/>
            <a:ext cx="4269160" cy="5616624"/>
          </a:xfrm>
        </p:spPr>
        <p:txBody>
          <a:bodyPr>
            <a:normAutofit/>
          </a:bodyPr>
          <a:lstStyle/>
          <a:p>
            <a:pPr marL="0" indent="0">
              <a:buNone/>
            </a:pPr>
            <a:r>
              <a:rPr lang="tr-TR" sz="3000" dirty="0"/>
              <a:t>Çocuğunuz ilk günlerde üzülebilir, </a:t>
            </a:r>
            <a:r>
              <a:rPr lang="tr-TR" sz="3000" dirty="0" smtClean="0"/>
              <a:t>ağlayabilir</a:t>
            </a:r>
            <a:r>
              <a:rPr lang="tr-TR" sz="3000" dirty="0"/>
              <a:t>, sizin de yanında </a:t>
            </a:r>
            <a:r>
              <a:rPr lang="tr-TR" sz="3000" dirty="0" smtClean="0"/>
              <a:t>olmanızı </a:t>
            </a:r>
            <a:r>
              <a:rPr lang="tr-TR" sz="3000" dirty="0"/>
              <a:t>isteyebilir. Lütfen çocuğunuza </a:t>
            </a:r>
            <a:r>
              <a:rPr lang="tr-TR" sz="3000" dirty="0" smtClean="0"/>
              <a:t>bağırmayın</a:t>
            </a:r>
            <a:r>
              <a:rPr lang="tr-TR" sz="3000" dirty="0"/>
              <a:t>. Bu kısa süreli bir </a:t>
            </a:r>
            <a:r>
              <a:rPr lang="tr-TR" sz="3000" dirty="0" smtClean="0"/>
              <a:t>sorundur </a:t>
            </a:r>
            <a:r>
              <a:rPr lang="tr-TR" sz="3000" dirty="0"/>
              <a:t>ve halledilebilir. Çocuğunuz </a:t>
            </a:r>
            <a:r>
              <a:rPr lang="tr-TR" sz="3000" dirty="0" smtClean="0"/>
              <a:t>okula </a:t>
            </a:r>
            <a:r>
              <a:rPr lang="tr-TR" sz="3000" dirty="0"/>
              <a:t>gitmek istemezse </a:t>
            </a:r>
            <a:r>
              <a:rPr lang="tr-TR" sz="3000" dirty="0" smtClean="0"/>
              <a:t>cezalandırmayın</a:t>
            </a:r>
            <a:r>
              <a:rPr lang="tr-TR" sz="3000" dirty="0"/>
              <a:t>. Zorlamadan cesaretlendirin. </a:t>
            </a:r>
            <a:endParaRPr lang="tr-TR" sz="3000" dirty="0" smtClean="0"/>
          </a:p>
          <a:p>
            <a:pPr marL="0" indent="0">
              <a:buNone/>
            </a:pPr>
            <a:endParaRPr lang="tr-TR" dirty="0"/>
          </a:p>
          <a:p>
            <a:pPr marL="0" indent="0">
              <a:buNone/>
            </a:pPr>
            <a:endParaRPr lang="tr-TR" dirty="0" smtClean="0"/>
          </a:p>
          <a:p>
            <a:pPr marL="0" indent="0">
              <a:buNone/>
            </a:pPr>
            <a:endParaRPr lang="tr-T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56992"/>
            <a:ext cx="3672408" cy="242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20688"/>
            <a:ext cx="3888432" cy="2385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303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2132856"/>
            <a:ext cx="4464496" cy="2404864"/>
          </a:xfrm>
        </p:spPr>
        <p:txBody>
          <a:bodyPr>
            <a:normAutofit fontScale="92500" lnSpcReduction="10000"/>
          </a:bodyPr>
          <a:lstStyle/>
          <a:p>
            <a:pPr marL="0" indent="0">
              <a:buNone/>
            </a:pPr>
            <a:r>
              <a:rPr lang="tr-TR" sz="3000" dirty="0"/>
              <a:t>Çocuğunuzun endişesini anlayın. Onları mümkün olduğunca dinleyin  endişelerinin normal olduğunu ve hep yanında olduğunuzu ifade edin</a:t>
            </a:r>
          </a:p>
          <a:p>
            <a:endParaRPr lang="tr-TR"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50416"/>
            <a:ext cx="3096344"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501008"/>
            <a:ext cx="3240359" cy="2647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249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332656"/>
            <a:ext cx="4608512" cy="5544616"/>
          </a:xfrm>
        </p:spPr>
        <p:txBody>
          <a:bodyPr>
            <a:normAutofit fontScale="85000" lnSpcReduction="10000"/>
          </a:bodyPr>
          <a:lstStyle/>
          <a:p>
            <a:pPr marL="0" indent="0">
              <a:buNone/>
            </a:pPr>
            <a:r>
              <a:rPr lang="tr-TR" dirty="0" smtClean="0"/>
              <a:t>Aileler okulda </a:t>
            </a:r>
            <a:r>
              <a:rPr lang="tr-TR" dirty="0"/>
              <a:t>ne kadar zaman geçireceği, geliş gidiş saatleri konularında çocuklarını bilgilendirmelidir. </a:t>
            </a:r>
            <a:r>
              <a:rPr lang="tr-TR" dirty="0" smtClean="0"/>
              <a:t>Ve yaptıkları </a:t>
            </a:r>
            <a:r>
              <a:rPr lang="tr-TR" dirty="0"/>
              <a:t>bilgilendirilme doğrultusunda </a:t>
            </a:r>
            <a:r>
              <a:rPr lang="tr-TR" dirty="0" smtClean="0"/>
              <a:t>çocukları </a:t>
            </a:r>
            <a:r>
              <a:rPr lang="tr-TR" dirty="0"/>
              <a:t>zamanında okula </a:t>
            </a:r>
            <a:r>
              <a:rPr lang="tr-TR" dirty="0" smtClean="0"/>
              <a:t>getirip </a:t>
            </a:r>
            <a:r>
              <a:rPr lang="tr-TR" dirty="0"/>
              <a:t>zamanında </a:t>
            </a:r>
            <a:r>
              <a:rPr lang="tr-TR" dirty="0" smtClean="0"/>
              <a:t>alması </a:t>
            </a:r>
            <a:r>
              <a:rPr lang="tr-TR" dirty="0"/>
              <a:t>önemlidir. Diğer çocuklardan farklı zamanlarda okula getirilip, farklı zamanlarda alınan çocuklarda kaygı düzeyi </a:t>
            </a:r>
            <a:r>
              <a:rPr lang="tr-TR" dirty="0" smtClean="0"/>
              <a:t>artabilir ve okula dair uyumu zorlaşır.</a:t>
            </a:r>
            <a:endParaRPr lang="tr-TR" dirty="0"/>
          </a:p>
          <a:p>
            <a:pPr marL="0" indent="0">
              <a:buNone/>
            </a:pPr>
            <a:endParaRPr lang="tr-TR" dirty="0"/>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052736"/>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3422928"/>
            <a:ext cx="2232248"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555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27984" y="692696"/>
            <a:ext cx="4258816" cy="5433467"/>
          </a:xfrm>
        </p:spPr>
        <p:txBody>
          <a:bodyPr>
            <a:normAutofit lnSpcReduction="10000"/>
          </a:bodyPr>
          <a:lstStyle/>
          <a:p>
            <a:pPr marL="0" indent="0">
              <a:buNone/>
            </a:pPr>
            <a:r>
              <a:rPr lang="tr-TR" dirty="0" smtClean="0"/>
              <a:t>Çocuğun kendisini terk edilmesine yol açacak davranışlardan kaçının. Okul çıkışı seni alırım dediğinizde okul çıkışı okulun önünde olun aksi halde okul çıkışı sizi göremeyen çocuğun terk edilmiş ve yalnız kalmış duygusuna kapılmasına neden olabilirsiniz.</a:t>
            </a:r>
            <a:endParaRPr lang="tr-TR"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3528392"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609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772816"/>
            <a:ext cx="4690864" cy="3024336"/>
          </a:xfrm>
        </p:spPr>
        <p:txBody>
          <a:bodyPr>
            <a:normAutofit/>
          </a:bodyPr>
          <a:lstStyle/>
          <a:p>
            <a:pPr marL="0" indent="0">
              <a:buNone/>
            </a:pPr>
            <a:r>
              <a:rPr lang="tr-TR" dirty="0" smtClean="0"/>
              <a:t>Çocuğu okula bırakırken vedalaşmaları çabuk ve kısa süreli tutun. Ayrılıkların doğal olduğu hissettirilmelidir. </a:t>
            </a:r>
          </a:p>
          <a:p>
            <a:pPr marL="0" indent="0">
              <a:buNone/>
            </a:pPr>
            <a:endParaRPr lang="tr-TR"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484784"/>
            <a:ext cx="3744415" cy="315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448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628800"/>
            <a:ext cx="4536504" cy="2448272"/>
          </a:xfrm>
        </p:spPr>
        <p:txBody>
          <a:bodyPr>
            <a:normAutofit/>
          </a:bodyPr>
          <a:lstStyle/>
          <a:p>
            <a:pPr marL="0" indent="0">
              <a:buNone/>
            </a:pPr>
            <a:r>
              <a:rPr lang="tr-TR" sz="2800" dirty="0"/>
              <a:t>Öğrenmeye heveslendirin diğerleriyle kıyaslayarak değil onun biricik ve özel olduğunu ve her çocuğun kendine has bir hızı olduğunu unutmayın.</a:t>
            </a:r>
          </a:p>
          <a:p>
            <a:endParaRPr lang="tr-TR"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556792"/>
            <a:ext cx="324036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1911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4402832" cy="5865515"/>
          </a:xfrm>
        </p:spPr>
        <p:txBody>
          <a:bodyPr>
            <a:noAutofit/>
          </a:bodyPr>
          <a:lstStyle/>
          <a:p>
            <a:pPr marL="0" indent="0">
              <a:buNone/>
            </a:pPr>
            <a:r>
              <a:rPr lang="tr-TR" sz="2800" dirty="0" smtClean="0"/>
              <a:t>Okula gitmek istemediğinde onu suçlamayın, korkusu ve göz yaşlarıyla alay edilmemelidir. Onu anlamaya çalışın.</a:t>
            </a:r>
          </a:p>
          <a:p>
            <a:endParaRPr lang="tr-TR" sz="2800" dirty="0"/>
          </a:p>
          <a:p>
            <a:pPr marL="0" indent="0">
              <a:buNone/>
            </a:pPr>
            <a:r>
              <a:rPr lang="tr-TR" sz="2800" dirty="0" smtClean="0"/>
              <a:t>Çocuğun okula gitmesinde istikrarlı olun. Bir gün gidip bir gün gitmemesine göz yummayın. Bu okula uyumunu zorlaştırır ve okula bakış açısını değiştirebilir.</a:t>
            </a:r>
            <a:endParaRPr lang="tr-TR" sz="2800" dirty="0"/>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260648"/>
            <a:ext cx="2880320" cy="2606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2924944"/>
            <a:ext cx="2880320" cy="3701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1376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4906888" cy="5793507"/>
          </a:xfrm>
        </p:spPr>
        <p:txBody>
          <a:bodyPr>
            <a:normAutofit lnSpcReduction="10000"/>
          </a:bodyPr>
          <a:lstStyle/>
          <a:p>
            <a:pPr marL="0" indent="0">
              <a:buNone/>
            </a:pPr>
            <a:r>
              <a:rPr lang="tr-TR" dirty="0"/>
              <a:t>Dünyanın birçok yerinde eylül </a:t>
            </a:r>
            <a:r>
              <a:rPr lang="tr-TR" dirty="0" smtClean="0"/>
              <a:t>ayının </a:t>
            </a:r>
            <a:r>
              <a:rPr lang="tr-TR" dirty="0"/>
              <a:t>en güzel yanlarından biri, okula yeni </a:t>
            </a:r>
            <a:r>
              <a:rPr lang="tr-TR" dirty="0" smtClean="0"/>
              <a:t> başlayan </a:t>
            </a:r>
            <a:r>
              <a:rPr lang="tr-TR" dirty="0"/>
              <a:t>çocuklardır. </a:t>
            </a:r>
            <a:endParaRPr lang="tr-TR" dirty="0" smtClean="0"/>
          </a:p>
          <a:p>
            <a:endParaRPr lang="tr-TR" dirty="0"/>
          </a:p>
          <a:p>
            <a:pPr marL="0" indent="0">
              <a:buNone/>
            </a:pPr>
            <a:r>
              <a:rPr lang="tr-TR" dirty="0" smtClean="0"/>
              <a:t>Ufacık boylarıyla sırtlarına sevdiği çizgi karakterin resimli çantasını taktıklarında «Ne çabuk büyüdü de okullu oldu» deyip duygulanmaya başlarız.</a:t>
            </a: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32656"/>
            <a:ext cx="3962723"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4129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476672"/>
            <a:ext cx="8229600" cy="2548880"/>
          </a:xfrm>
        </p:spPr>
        <p:txBody>
          <a:bodyPr/>
          <a:lstStyle/>
          <a:p>
            <a:pPr marL="0" indent="0">
              <a:buNone/>
            </a:pPr>
            <a:r>
              <a:rPr lang="tr-TR" dirty="0"/>
              <a:t>Çocuk okula birlikte geldiği ebeveyninin yanında ağlıyor, onun gitmesine izin vermiyorsa bağımlı olmadığı bir kişi tarafından okula getirilmeli ve okula düzenli devam etmesi konusunda ısrarlı olunmalıdır.</a:t>
            </a:r>
          </a:p>
          <a:p>
            <a:endParaRPr lang="tr-TR"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933056"/>
            <a:ext cx="2088232"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284984"/>
            <a:ext cx="167449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3417126"/>
            <a:ext cx="1752600" cy="275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5523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76672"/>
            <a:ext cx="8136904" cy="2664296"/>
          </a:xfrm>
        </p:spPr>
        <p:txBody>
          <a:bodyPr>
            <a:normAutofit lnSpcReduction="10000"/>
          </a:bodyPr>
          <a:lstStyle/>
          <a:p>
            <a:endParaRPr lang="tr-TR" sz="2800" dirty="0"/>
          </a:p>
          <a:p>
            <a:pPr marL="0" indent="0">
              <a:buNone/>
            </a:pPr>
            <a:r>
              <a:rPr lang="tr-TR" sz="2800" dirty="0"/>
              <a:t>Okula gidiş tüm aile </a:t>
            </a:r>
            <a:r>
              <a:rPr lang="tr-TR" sz="2800" dirty="0" smtClean="0"/>
              <a:t>bireyleri (</a:t>
            </a:r>
            <a:r>
              <a:rPr lang="tr-TR" sz="2800" dirty="0" err="1" smtClean="0"/>
              <a:t>babanne</a:t>
            </a:r>
            <a:r>
              <a:rPr lang="tr-TR" sz="2800" dirty="0" smtClean="0"/>
              <a:t>, anneanne, dede, abi, abla,  </a:t>
            </a:r>
            <a:r>
              <a:rPr lang="tr-TR" sz="2800" dirty="0" err="1" smtClean="0"/>
              <a:t>v.b</a:t>
            </a:r>
            <a:r>
              <a:rPr lang="tr-TR" sz="2800" dirty="0" smtClean="0"/>
              <a:t>) tarafından </a:t>
            </a:r>
            <a:r>
              <a:rPr lang="tr-TR" sz="2800" dirty="0"/>
              <a:t>desteklenmeli </a:t>
            </a:r>
            <a:r>
              <a:rPr lang="tr-TR" sz="2800" dirty="0" smtClean="0"/>
              <a:t>çocuk ağlayıp okula gitmediğinde çocuğa arka çıkılmamalıdır. Okula gitme konusunda aile bireyleri </a:t>
            </a:r>
            <a:r>
              <a:rPr lang="tr-TR" sz="2800" dirty="0"/>
              <a:t>uyum içinde olmalıdır.</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140968"/>
            <a:ext cx="6336704" cy="2990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1186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764704"/>
            <a:ext cx="4824536" cy="5184576"/>
          </a:xfrm>
        </p:spPr>
        <p:txBody>
          <a:bodyPr>
            <a:normAutofit fontScale="85000" lnSpcReduction="10000"/>
          </a:bodyPr>
          <a:lstStyle/>
          <a:p>
            <a:pPr marL="0" indent="0">
              <a:buNone/>
            </a:pPr>
            <a:r>
              <a:rPr lang="tr-TR" dirty="0"/>
              <a:t>Çocuk okula gitmek konusunda isteksiz </a:t>
            </a:r>
            <a:r>
              <a:rPr lang="tr-TR" dirty="0" smtClean="0"/>
              <a:t>de olsa </a:t>
            </a:r>
            <a:r>
              <a:rPr lang="tr-TR" dirty="0"/>
              <a:t>bunun mümkün olmadığını </a:t>
            </a:r>
            <a:r>
              <a:rPr lang="tr-TR" dirty="0" smtClean="0"/>
              <a:t>belirtin. Bu </a:t>
            </a:r>
            <a:r>
              <a:rPr lang="tr-TR" dirty="0"/>
              <a:t>durumu bir pazarlık konusu </a:t>
            </a:r>
            <a:r>
              <a:rPr lang="tr-TR" dirty="0" smtClean="0"/>
              <a:t>haline getirmesine </a:t>
            </a:r>
            <a:r>
              <a:rPr lang="tr-TR" dirty="0"/>
              <a:t>izin </a:t>
            </a:r>
            <a:r>
              <a:rPr lang="tr-TR" dirty="0" smtClean="0"/>
              <a:t>vermeyin.</a:t>
            </a:r>
          </a:p>
          <a:p>
            <a:endParaRPr lang="tr-TR" dirty="0"/>
          </a:p>
          <a:p>
            <a:pPr marL="0" indent="0">
              <a:buNone/>
            </a:pPr>
            <a:r>
              <a:rPr lang="tr-TR" dirty="0"/>
              <a:t>Okula gittiği için çocuğunuzu asla </a:t>
            </a:r>
            <a:r>
              <a:rPr lang="tr-TR" dirty="0" smtClean="0"/>
              <a:t>ödüllendirmeyin. Eğer </a:t>
            </a:r>
            <a:r>
              <a:rPr lang="tr-TR" dirty="0"/>
              <a:t>çocuk zaten yapması gereken bir durum </a:t>
            </a:r>
            <a:r>
              <a:rPr lang="tr-TR" dirty="0" smtClean="0"/>
              <a:t>için ödül </a:t>
            </a:r>
            <a:r>
              <a:rPr lang="tr-TR" dirty="0"/>
              <a:t>almaya başlarsa bunu sürekli talep </a:t>
            </a:r>
            <a:r>
              <a:rPr lang="tr-TR" dirty="0" smtClean="0"/>
              <a:t>etmeye başlayabilir </a:t>
            </a:r>
            <a:r>
              <a:rPr lang="tr-TR" dirty="0"/>
              <a:t>ve rüşvet ilişkisine dönüşebilir. </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60648"/>
            <a:ext cx="3392686" cy="574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7517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91880" y="548680"/>
            <a:ext cx="5133256" cy="5328591"/>
          </a:xfrm>
        </p:spPr>
        <p:txBody>
          <a:bodyPr>
            <a:normAutofit lnSpcReduction="10000"/>
          </a:bodyPr>
          <a:lstStyle/>
          <a:p>
            <a:pPr marL="0" indent="0">
              <a:buNone/>
            </a:pPr>
            <a:r>
              <a:rPr lang="tr-TR" sz="2800" dirty="0"/>
              <a:t>Evde yaptırılamayan şeyler </a:t>
            </a:r>
            <a:r>
              <a:rPr lang="tr-TR" sz="2800" dirty="0" smtClean="0"/>
              <a:t>için okulu </a:t>
            </a:r>
            <a:r>
              <a:rPr lang="tr-TR" sz="2800" dirty="0"/>
              <a:t>kullanıp </a:t>
            </a:r>
            <a:r>
              <a:rPr lang="tr-TR" sz="2800" dirty="0" smtClean="0"/>
              <a:t>yaptırmaya çalışmak yanlıştır . </a:t>
            </a:r>
            <a:r>
              <a:rPr lang="tr-TR" sz="2800" dirty="0"/>
              <a:t>‘Şunu </a:t>
            </a:r>
            <a:r>
              <a:rPr lang="tr-TR" sz="2800" dirty="0" smtClean="0"/>
              <a:t>yapmazsan öğretmenine söylerim görürsün’ Bu </a:t>
            </a:r>
            <a:r>
              <a:rPr lang="tr-TR" sz="2800" dirty="0"/>
              <a:t>tutum aynı zamanda </a:t>
            </a:r>
            <a:r>
              <a:rPr lang="tr-TR" sz="2800" dirty="0" smtClean="0"/>
              <a:t>ebeveyn otoritesinin </a:t>
            </a:r>
            <a:r>
              <a:rPr lang="tr-TR" sz="2800" dirty="0"/>
              <a:t>yine anne-baba </a:t>
            </a:r>
            <a:r>
              <a:rPr lang="tr-TR" sz="2800" dirty="0" smtClean="0"/>
              <a:t>eliyle ortadan </a:t>
            </a:r>
            <a:r>
              <a:rPr lang="tr-TR" sz="2800" dirty="0"/>
              <a:t>kaldırılması anlamına </a:t>
            </a:r>
            <a:r>
              <a:rPr lang="tr-TR" sz="2800" dirty="0" smtClean="0"/>
              <a:t>da gelecektir.</a:t>
            </a:r>
          </a:p>
          <a:p>
            <a:pPr marL="0" indent="0">
              <a:buNone/>
            </a:pPr>
            <a:endParaRPr lang="tr-TR" sz="2800" dirty="0" smtClean="0"/>
          </a:p>
          <a:p>
            <a:pPr marL="0" indent="0">
              <a:buNone/>
            </a:pPr>
            <a:r>
              <a:rPr lang="tr-TR" sz="2800" dirty="0" smtClean="0"/>
              <a:t>Çocuğun okul içerisindeki yaptıklarını yaşadıklarını size anlatmasını sizinle paylaşmasını sağlayın. </a:t>
            </a:r>
            <a:endParaRPr lang="tr-TR" sz="2800" dirty="0"/>
          </a:p>
        </p:txBody>
      </p:sp>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416" y="1052736"/>
            <a:ext cx="2880320"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758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55976" y="620688"/>
            <a:ext cx="4330824" cy="5688632"/>
          </a:xfrm>
        </p:spPr>
        <p:txBody>
          <a:bodyPr>
            <a:normAutofit lnSpcReduction="10000"/>
          </a:bodyPr>
          <a:lstStyle/>
          <a:p>
            <a:pPr marL="0" indent="0">
              <a:buNone/>
            </a:pPr>
            <a:r>
              <a:rPr lang="tr-TR" sz="3000" dirty="0"/>
              <a:t>Bu dönemde veli olarak siz </a:t>
            </a:r>
            <a:r>
              <a:rPr lang="tr-TR" sz="3000" dirty="0" smtClean="0"/>
              <a:t>ne yaparsanız </a:t>
            </a:r>
            <a:r>
              <a:rPr lang="tr-TR" sz="3000" dirty="0"/>
              <a:t>ve söylerseniz «</a:t>
            </a:r>
            <a:r>
              <a:rPr lang="tr-TR" sz="3000" dirty="0" smtClean="0"/>
              <a:t>ama öğretmenim </a:t>
            </a:r>
            <a:r>
              <a:rPr lang="tr-TR" sz="3000" dirty="0"/>
              <a:t>böyle </a:t>
            </a:r>
            <a:r>
              <a:rPr lang="tr-TR" sz="3000" dirty="0" smtClean="0"/>
              <a:t>dedi» cümlesiyle karşılaşırsınız. Bu </a:t>
            </a:r>
            <a:r>
              <a:rPr lang="tr-TR" sz="3000" dirty="0"/>
              <a:t>nedenle öğretmeniniz </a:t>
            </a:r>
            <a:r>
              <a:rPr lang="tr-TR" sz="3000" dirty="0" smtClean="0"/>
              <a:t>ile sağlıklı </a:t>
            </a:r>
            <a:r>
              <a:rPr lang="tr-TR" sz="3000" dirty="0"/>
              <a:t>iletişim </a:t>
            </a:r>
            <a:r>
              <a:rPr lang="tr-TR" sz="3000" dirty="0" smtClean="0"/>
              <a:t>demek, çocuğunuzla </a:t>
            </a:r>
            <a:r>
              <a:rPr lang="tr-TR" sz="3000" dirty="0"/>
              <a:t>da sağlıklı </a:t>
            </a:r>
            <a:r>
              <a:rPr lang="tr-TR" sz="3000" dirty="0" smtClean="0"/>
              <a:t>iletişim kurabilmek demektir. Öğretmeninize </a:t>
            </a:r>
            <a:r>
              <a:rPr lang="tr-TR" sz="3000" dirty="0"/>
              <a:t>güvenin ve </a:t>
            </a:r>
            <a:r>
              <a:rPr lang="tr-TR" sz="3000" dirty="0" smtClean="0"/>
              <a:t>onun bu </a:t>
            </a:r>
            <a:r>
              <a:rPr lang="tr-TR" sz="3000" dirty="0"/>
              <a:t>işin uzmanı </a:t>
            </a:r>
            <a:r>
              <a:rPr lang="tr-TR" sz="3000" dirty="0" smtClean="0"/>
              <a:t>olduğunu unutmayın</a:t>
            </a:r>
            <a:r>
              <a:rPr lang="tr-TR" sz="3000" dirty="0"/>
              <a:t>.</a:t>
            </a:r>
          </a:p>
          <a:p>
            <a:endParaRPr lang="tr-TR"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48680"/>
            <a:ext cx="4176464"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6036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5338936" cy="6120680"/>
          </a:xfrm>
        </p:spPr>
        <p:txBody>
          <a:bodyPr>
            <a:normAutofit/>
          </a:bodyPr>
          <a:lstStyle/>
          <a:p>
            <a:pPr marL="0" indent="0">
              <a:buNone/>
            </a:pPr>
            <a:r>
              <a:rPr lang="tr-TR" sz="2800" dirty="0"/>
              <a:t>Eğer çocuğunuza daha </a:t>
            </a:r>
            <a:r>
              <a:rPr lang="tr-TR" sz="2800" dirty="0" smtClean="0"/>
              <a:t>küçük demeyip </a:t>
            </a:r>
            <a:r>
              <a:rPr lang="tr-TR" sz="2800" dirty="0"/>
              <a:t>yaşına </a:t>
            </a:r>
            <a:r>
              <a:rPr lang="tr-TR" sz="2800" dirty="0" smtClean="0"/>
              <a:t>uygun sorumlulukları </a:t>
            </a:r>
            <a:r>
              <a:rPr lang="tr-TR" sz="2800" dirty="0"/>
              <a:t>yerine </a:t>
            </a:r>
            <a:r>
              <a:rPr lang="tr-TR" sz="2800" dirty="0" smtClean="0"/>
              <a:t>getirmeyi aşılamışsanız çocuğunuzun ödevlerini </a:t>
            </a:r>
            <a:r>
              <a:rPr lang="tr-TR" sz="2800" dirty="0"/>
              <a:t>yapması sizin için </a:t>
            </a:r>
            <a:r>
              <a:rPr lang="tr-TR" sz="2800" dirty="0" smtClean="0"/>
              <a:t>sorun olmayacaktır. Ancak </a:t>
            </a:r>
            <a:r>
              <a:rPr lang="tr-TR" sz="2800" dirty="0"/>
              <a:t>yine de çocuğunuz </a:t>
            </a:r>
            <a:r>
              <a:rPr lang="tr-TR" sz="2800" dirty="0" smtClean="0"/>
              <a:t>ödev yapmak </a:t>
            </a:r>
            <a:r>
              <a:rPr lang="tr-TR" sz="2800" dirty="0"/>
              <a:t>istemiyorsa </a:t>
            </a:r>
            <a:r>
              <a:rPr lang="tr-TR" sz="2800" dirty="0" smtClean="0"/>
              <a:t>bunun nedenlerini </a:t>
            </a:r>
            <a:r>
              <a:rPr lang="tr-TR" sz="2800" dirty="0"/>
              <a:t>sorun. İlla </a:t>
            </a:r>
            <a:r>
              <a:rPr lang="tr-TR" sz="2800" dirty="0" smtClean="0"/>
              <a:t>yapmak istemiyorsa </a:t>
            </a:r>
            <a:r>
              <a:rPr lang="tr-TR" sz="2800" dirty="0"/>
              <a:t>zorlamayın. </a:t>
            </a:r>
            <a:r>
              <a:rPr lang="tr-TR" sz="2800" dirty="0" smtClean="0"/>
              <a:t>Konuyla ilgili </a:t>
            </a:r>
            <a:r>
              <a:rPr lang="tr-TR" sz="2800" dirty="0"/>
              <a:t>öğretmenini haberdar edin </a:t>
            </a:r>
            <a:r>
              <a:rPr lang="tr-TR" sz="2800" dirty="0" smtClean="0"/>
              <a:t>ve okulda </a:t>
            </a:r>
            <a:r>
              <a:rPr lang="tr-TR" sz="2800" dirty="0"/>
              <a:t>yerine </a:t>
            </a:r>
            <a:r>
              <a:rPr lang="tr-TR" sz="2800" dirty="0" smtClean="0"/>
              <a:t>getirmediği sorumluluğu </a:t>
            </a:r>
            <a:r>
              <a:rPr lang="tr-TR" sz="2800" dirty="0"/>
              <a:t>ile </a:t>
            </a:r>
            <a:r>
              <a:rPr lang="tr-TR" sz="2800" dirty="0" smtClean="0"/>
              <a:t>kendisinin yüzleşmesini </a:t>
            </a:r>
            <a:r>
              <a:rPr lang="tr-TR" sz="2800" dirty="0"/>
              <a:t>sağlayın.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196752"/>
            <a:ext cx="338437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8889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066130"/>
          </a:xfrm>
        </p:spPr>
        <p:txBody>
          <a:bodyPr/>
          <a:lstStyle/>
          <a:p>
            <a:r>
              <a:rPr lang="tr-TR" b="1" dirty="0" smtClean="0"/>
              <a:t>KİTAP ÖNERİSİ</a:t>
            </a:r>
            <a:endParaRPr lang="tr-TR"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2276872"/>
            <a:ext cx="2520280" cy="329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395536" y="1422068"/>
            <a:ext cx="7848872" cy="369332"/>
          </a:xfrm>
          <a:prstGeom prst="rect">
            <a:avLst/>
          </a:prstGeom>
          <a:noFill/>
        </p:spPr>
        <p:txBody>
          <a:bodyPr wrap="square" rtlCol="0">
            <a:spAutoFit/>
          </a:bodyPr>
          <a:lstStyle/>
          <a:p>
            <a:r>
              <a:rPr lang="tr-TR" dirty="0" smtClean="0"/>
              <a:t>Çocuklarınıza okula uyum sürecinde okuyabileceğiniz kitaplar</a:t>
            </a:r>
            <a:endParaRPr lang="tr-TR"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348880"/>
            <a:ext cx="2664296"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4441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76672"/>
            <a:ext cx="8229600" cy="4525963"/>
          </a:xfrm>
        </p:spPr>
        <p:txBody>
          <a:bodyPr/>
          <a:lstStyle/>
          <a:p>
            <a:pPr marL="0" indent="0" algn="ctr">
              <a:lnSpc>
                <a:spcPct val="250000"/>
              </a:lnSpc>
              <a:buNone/>
            </a:pPr>
            <a:r>
              <a:rPr lang="tr-TR" dirty="0" smtClean="0"/>
              <a:t>Çocuğun uyum sürecini kolaylaştırmada en büyük sorumluluk ailelerdedir.</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212976"/>
            <a:ext cx="28384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2708920"/>
            <a:ext cx="5112568"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3995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91880" y="260648"/>
            <a:ext cx="5400600" cy="6408712"/>
          </a:xfrm>
        </p:spPr>
        <p:txBody>
          <a:bodyPr>
            <a:normAutofit lnSpcReduction="10000"/>
          </a:bodyPr>
          <a:lstStyle/>
          <a:p>
            <a:pPr marL="0" indent="0">
              <a:buNone/>
            </a:pPr>
            <a:r>
              <a:rPr lang="tr-TR" dirty="0" smtClean="0"/>
              <a:t>Evinden ilk defa ayrılacak çocukları yeni bir </a:t>
            </a:r>
            <a:r>
              <a:rPr lang="tr-TR" dirty="0"/>
              <a:t>sosyal </a:t>
            </a:r>
            <a:r>
              <a:rPr lang="tr-TR" dirty="0" smtClean="0"/>
              <a:t>çevre bekliyor. </a:t>
            </a:r>
            <a:r>
              <a:rPr lang="tr-TR" dirty="0"/>
              <a:t>Y</a:t>
            </a:r>
            <a:r>
              <a:rPr lang="tr-TR" dirty="0" smtClean="0"/>
              <a:t>eni </a:t>
            </a:r>
            <a:r>
              <a:rPr lang="tr-TR" dirty="0"/>
              <a:t>beklentiler, yeni ilişkiler, yeni bir </a:t>
            </a:r>
            <a:r>
              <a:rPr lang="tr-TR" dirty="0" smtClean="0"/>
              <a:t>ortam. </a:t>
            </a:r>
          </a:p>
          <a:p>
            <a:endParaRPr lang="tr-TR" dirty="0" smtClean="0"/>
          </a:p>
          <a:p>
            <a:pPr marL="0" indent="0">
              <a:buNone/>
            </a:pPr>
            <a:r>
              <a:rPr lang="tr-TR" dirty="0" smtClean="0"/>
              <a:t>Yeni </a:t>
            </a:r>
            <a:r>
              <a:rPr lang="tr-TR" dirty="0"/>
              <a:t>ve pek bilinmeyen bir ortama </a:t>
            </a:r>
            <a:r>
              <a:rPr lang="tr-TR" dirty="0" smtClean="0"/>
              <a:t>girmek</a:t>
            </a:r>
            <a:r>
              <a:rPr lang="tr-TR" dirty="0"/>
              <a:t>, hiç alışık olunmayan bir üniforma </a:t>
            </a:r>
            <a:r>
              <a:rPr lang="tr-TR" dirty="0" smtClean="0"/>
              <a:t>giymek</a:t>
            </a:r>
            <a:r>
              <a:rPr lang="tr-TR" dirty="0"/>
              <a:t>, evin ve sokağın ötesinde bir </a:t>
            </a:r>
            <a:r>
              <a:rPr lang="tr-TR" dirty="0" smtClean="0"/>
              <a:t>yerde </a:t>
            </a:r>
            <a:r>
              <a:rPr lang="tr-TR" dirty="0"/>
              <a:t>zaman geçirecek olmak gibi birçok </a:t>
            </a:r>
            <a:r>
              <a:rPr lang="tr-TR" dirty="0" smtClean="0"/>
              <a:t>yeni</a:t>
            </a:r>
            <a:r>
              <a:rPr lang="tr-TR" dirty="0"/>
              <a:t>, alışılmadık veya bilinmedik öğeleri </a:t>
            </a:r>
            <a:r>
              <a:rPr lang="tr-TR" dirty="0" smtClean="0"/>
              <a:t>içerir</a:t>
            </a:r>
            <a:r>
              <a:rPr lang="tr-TR" dirty="0"/>
              <a:t>.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7"/>
            <a:ext cx="3235860" cy="2371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924944"/>
            <a:ext cx="3168352"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2476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5194920" cy="5793507"/>
          </a:xfrm>
        </p:spPr>
        <p:txBody>
          <a:bodyPr>
            <a:normAutofit/>
          </a:bodyPr>
          <a:lstStyle/>
          <a:p>
            <a:pPr marL="0" indent="0">
              <a:buNone/>
            </a:pPr>
            <a:r>
              <a:rPr lang="tr-TR" sz="2800" dirty="0" smtClean="0"/>
              <a:t>Yeni ortama girmek çocuklar için kolay bir başlangıç  değildir. Bu başlangıçlarda güçlükler çıkabilir.  </a:t>
            </a:r>
            <a:r>
              <a:rPr lang="tr-TR" sz="2800" dirty="0"/>
              <a:t>Bazı çocuklar okula ilk başladıkları dönemde uyum sorunu yaşarken, bazıları önce iyi başlayıp belirli bir süre sonra tepki verebilirler, bazıları ise okula çok kolay uyum sağlarlar</a:t>
            </a:r>
            <a:r>
              <a:rPr lang="tr-TR" sz="2800" dirty="0" smtClean="0"/>
              <a:t>. </a:t>
            </a:r>
            <a:r>
              <a:rPr lang="tr-TR" sz="2800" b="1" dirty="0" smtClean="0"/>
              <a:t>Tüm </a:t>
            </a:r>
            <a:r>
              <a:rPr lang="tr-TR" sz="2800" b="1" dirty="0"/>
              <a:t>bunlar doğaldır. </a:t>
            </a:r>
          </a:p>
          <a:p>
            <a:pPr marL="0" indent="0">
              <a:buNone/>
            </a:pPr>
            <a:endParaRPr lang="tr-TR" sz="2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17" y="548680"/>
            <a:ext cx="3288407"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293096"/>
            <a:ext cx="4927996" cy="2245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2138" y="3501008"/>
            <a:ext cx="2928367"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2847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779912" y="548680"/>
            <a:ext cx="4906888" cy="5793507"/>
          </a:xfrm>
        </p:spPr>
        <p:txBody>
          <a:bodyPr>
            <a:normAutofit fontScale="92500"/>
          </a:bodyPr>
          <a:lstStyle/>
          <a:p>
            <a:pPr marL="0" indent="0">
              <a:buNone/>
            </a:pPr>
            <a:r>
              <a:rPr lang="tr-TR" dirty="0" smtClean="0"/>
              <a:t>Okula yeni </a:t>
            </a:r>
            <a:r>
              <a:rPr lang="tr-TR" dirty="0"/>
              <a:t>başlayan çocukta, </a:t>
            </a:r>
            <a:r>
              <a:rPr lang="tr-TR" dirty="0" smtClean="0"/>
              <a:t>başlangıçta belirsizlik </a:t>
            </a:r>
            <a:r>
              <a:rPr lang="tr-TR" dirty="0"/>
              <a:t>ve terk edilme (ayrılma) kaygısı </a:t>
            </a:r>
            <a:r>
              <a:rPr lang="tr-TR" dirty="0" smtClean="0"/>
              <a:t>yaşanır. Çoğunlukla </a:t>
            </a:r>
            <a:r>
              <a:rPr lang="tr-TR" dirty="0"/>
              <a:t>koruyucu ve aşırı hoşgörülü </a:t>
            </a:r>
            <a:r>
              <a:rPr lang="tr-TR" dirty="0" smtClean="0"/>
              <a:t>aile ortamından </a:t>
            </a:r>
            <a:r>
              <a:rPr lang="tr-TR" dirty="0"/>
              <a:t>gelen çocuklarda bu kaygılar </a:t>
            </a:r>
            <a:r>
              <a:rPr lang="tr-TR" dirty="0" smtClean="0"/>
              <a:t>daha yoğun görülür. Ancak </a:t>
            </a:r>
            <a:r>
              <a:rPr lang="tr-TR" dirty="0"/>
              <a:t>çocuk ortama alıştıktan ve öğretmenlerini </a:t>
            </a:r>
            <a:r>
              <a:rPr lang="tr-TR" dirty="0" smtClean="0"/>
              <a:t>ve arkadaşlarını </a:t>
            </a:r>
            <a:r>
              <a:rPr lang="tr-TR" dirty="0"/>
              <a:t>tanıdıktan sonra kaygılar </a:t>
            </a:r>
            <a:r>
              <a:rPr lang="tr-TR" dirty="0" smtClean="0"/>
              <a:t>yavaş yavaş ortadan </a:t>
            </a:r>
            <a:r>
              <a:rPr lang="tr-TR" dirty="0"/>
              <a:t>kalkar</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3168351"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2996952"/>
            <a:ext cx="331236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3798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8641"/>
            <a:ext cx="8229600" cy="2952328"/>
          </a:xfrm>
        </p:spPr>
        <p:txBody>
          <a:bodyPr>
            <a:normAutofit/>
          </a:bodyPr>
          <a:lstStyle/>
          <a:p>
            <a:pPr marL="0" indent="0">
              <a:buNone/>
            </a:pPr>
            <a:r>
              <a:rPr lang="tr-TR" sz="2800" dirty="0"/>
              <a:t>Uyum sağlamak bir süreçtir. </a:t>
            </a:r>
            <a:r>
              <a:rPr lang="tr-TR" sz="2800" dirty="0" smtClean="0"/>
              <a:t>Zamanla </a:t>
            </a:r>
            <a:r>
              <a:rPr lang="tr-TR" sz="2800" dirty="0"/>
              <a:t>ve yavaş yavaş gerçekleşir. </a:t>
            </a:r>
            <a:r>
              <a:rPr lang="tr-TR" sz="2800" dirty="0" smtClean="0"/>
              <a:t>Çocuğun </a:t>
            </a:r>
            <a:r>
              <a:rPr lang="tr-TR" sz="2800" dirty="0"/>
              <a:t>ailesinden ilk ayrıldığı yer okul </a:t>
            </a:r>
            <a:r>
              <a:rPr lang="tr-TR" sz="2800" dirty="0" smtClean="0"/>
              <a:t>olduğu </a:t>
            </a:r>
            <a:r>
              <a:rPr lang="tr-TR" sz="2800" dirty="0"/>
              <a:t>için çocuğun bunu kabul etmesi kolay </a:t>
            </a:r>
            <a:r>
              <a:rPr lang="tr-TR" sz="2800" dirty="0" smtClean="0"/>
              <a:t>olmayacaktır</a:t>
            </a:r>
            <a:r>
              <a:rPr lang="tr-TR" sz="2800" dirty="0"/>
              <a:t>. </a:t>
            </a:r>
            <a:endParaRPr lang="tr-TR" sz="2800" dirty="0" smtClean="0"/>
          </a:p>
          <a:p>
            <a:pPr marL="0" indent="0">
              <a:buNone/>
            </a:pPr>
            <a:r>
              <a:rPr lang="tr-TR" sz="2800" dirty="0"/>
              <a:t>Anne babalar bu süreçte </a:t>
            </a:r>
            <a:r>
              <a:rPr lang="tr-TR" sz="2800" dirty="0" smtClean="0"/>
              <a:t>çocuklarına </a:t>
            </a:r>
            <a:r>
              <a:rPr lang="tr-TR" sz="2800" dirty="0"/>
              <a:t>eşlik edip ihtiyacı olan </a:t>
            </a:r>
            <a:r>
              <a:rPr lang="tr-TR" sz="2800" dirty="0" smtClean="0"/>
              <a:t>konularda </a:t>
            </a:r>
            <a:r>
              <a:rPr lang="tr-TR" sz="2800" dirty="0"/>
              <a:t>onları </a:t>
            </a:r>
            <a:r>
              <a:rPr lang="tr-TR" sz="2800" dirty="0" smtClean="0"/>
              <a:t>desteklemelidirler.</a:t>
            </a:r>
            <a:endParaRPr lang="tr-TR" sz="28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924944"/>
            <a:ext cx="309634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212976"/>
            <a:ext cx="439248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1916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1143000"/>
          </a:xfrm>
        </p:spPr>
        <p:txBody>
          <a:bodyPr/>
          <a:lstStyle/>
          <a:p>
            <a:r>
              <a:rPr lang="tr-TR" dirty="0" smtClean="0"/>
              <a:t>Veliler Ne Yapılmalı?</a:t>
            </a:r>
            <a:endParaRPr lang="tr-TR" dirty="0"/>
          </a:p>
        </p:txBody>
      </p:sp>
      <p:sp>
        <p:nvSpPr>
          <p:cNvPr id="3" name="İçerik Yer Tutucusu 2"/>
          <p:cNvSpPr>
            <a:spLocks noGrp="1"/>
          </p:cNvSpPr>
          <p:nvPr>
            <p:ph idx="1"/>
          </p:nvPr>
        </p:nvSpPr>
        <p:spPr>
          <a:xfrm>
            <a:off x="467544" y="1196752"/>
            <a:ext cx="8229600" cy="2088232"/>
          </a:xfrm>
        </p:spPr>
        <p:txBody>
          <a:bodyPr/>
          <a:lstStyle/>
          <a:p>
            <a:pPr marL="0" indent="0">
              <a:buNone/>
            </a:pPr>
            <a:r>
              <a:rPr lang="tr-TR" dirty="0" smtClean="0"/>
              <a:t> </a:t>
            </a:r>
            <a:r>
              <a:rPr lang="tr-TR" sz="2800" dirty="0" smtClean="0"/>
              <a:t>Her </a:t>
            </a:r>
            <a:r>
              <a:rPr lang="tr-TR" sz="2800" dirty="0"/>
              <a:t>çocuk özeldir. Her çocuğun kendine </a:t>
            </a:r>
            <a:r>
              <a:rPr lang="tr-TR" sz="2800" dirty="0" smtClean="0"/>
              <a:t>has özellikleri </a:t>
            </a:r>
            <a:r>
              <a:rPr lang="tr-TR" sz="2800" dirty="0"/>
              <a:t>vardır ve her çocuk </a:t>
            </a:r>
            <a:r>
              <a:rPr lang="tr-TR" sz="2800" dirty="0" smtClean="0"/>
              <a:t>birbirinden farklıdır</a:t>
            </a:r>
            <a:r>
              <a:rPr lang="tr-TR" sz="2800" dirty="0"/>
              <a:t>. Bu yüzden başkasının çocuğu </a:t>
            </a:r>
            <a:r>
              <a:rPr lang="tr-TR" sz="2800" dirty="0" smtClean="0"/>
              <a:t>ile kıyaslama </a:t>
            </a:r>
            <a:r>
              <a:rPr lang="tr-TR" sz="2800" dirty="0"/>
              <a:t>yapıp kendi çocuğunuzla </a:t>
            </a:r>
            <a:r>
              <a:rPr lang="tr-TR" sz="2800" dirty="0" smtClean="0"/>
              <a:t>ilgili beklentilere </a:t>
            </a:r>
            <a:r>
              <a:rPr lang="tr-TR" sz="2800" dirty="0"/>
              <a:t>girmeyin.</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068960"/>
            <a:ext cx="4072483"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068960"/>
            <a:ext cx="4104456"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3182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3356992"/>
            <a:ext cx="8229600" cy="3196952"/>
          </a:xfrm>
        </p:spPr>
        <p:txBody>
          <a:bodyPr>
            <a:normAutofit/>
          </a:bodyPr>
          <a:lstStyle/>
          <a:p>
            <a:pPr marL="0" indent="0">
              <a:buNone/>
            </a:pPr>
            <a:r>
              <a:rPr lang="tr-TR" sz="2800" dirty="0"/>
              <a:t>Okula başlamadan önce okul hakkında bol </a:t>
            </a:r>
            <a:r>
              <a:rPr lang="tr-TR" sz="2800" dirty="0" smtClean="0"/>
              <a:t>bol konuşun</a:t>
            </a:r>
            <a:r>
              <a:rPr lang="tr-TR" sz="2800" dirty="0"/>
              <a:t>. Okulda eğlenceli </a:t>
            </a:r>
            <a:r>
              <a:rPr lang="tr-TR" sz="2800" dirty="0" smtClean="0"/>
              <a:t>etkinliklerin yapıldığından</a:t>
            </a:r>
            <a:r>
              <a:rPr lang="tr-TR" sz="2800" dirty="0"/>
              <a:t>, yeni arkadaşlarının olacağından ve </a:t>
            </a:r>
            <a:r>
              <a:rPr lang="tr-TR" sz="2800" dirty="0" smtClean="0"/>
              <a:t>güvenilir </a:t>
            </a:r>
            <a:r>
              <a:rPr lang="tr-TR" sz="2800" dirty="0"/>
              <a:t>bir yer olduğundan bahsedin</a:t>
            </a:r>
            <a:r>
              <a:rPr lang="tr-TR" sz="2800" dirty="0" smtClean="0"/>
              <a:t>. Ayrıca okulda uyması gereken kurallardan ödevlerden bahsedilerek sorumlulukları olduğunu bilmesini sağlayın.  </a:t>
            </a:r>
            <a:r>
              <a:rPr lang="tr-TR" sz="2800" dirty="0"/>
              <a:t>Okula </a:t>
            </a:r>
            <a:r>
              <a:rPr lang="tr-TR" sz="2800" dirty="0" smtClean="0"/>
              <a:t>gitmeden </a:t>
            </a:r>
            <a:r>
              <a:rPr lang="tr-TR" sz="2800" dirty="0"/>
              <a:t>bunları öğrenmesi onun okula </a:t>
            </a:r>
            <a:r>
              <a:rPr lang="tr-TR" sz="2800" dirty="0" smtClean="0"/>
              <a:t>adaptasyonunu </a:t>
            </a:r>
            <a:r>
              <a:rPr lang="tr-TR" sz="2800" dirty="0"/>
              <a:t>kolaylaştırır.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3517379"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13260"/>
            <a:ext cx="280831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9224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4402832" cy="5721499"/>
          </a:xfrm>
        </p:spPr>
        <p:txBody>
          <a:bodyPr>
            <a:normAutofit/>
          </a:bodyPr>
          <a:lstStyle/>
          <a:p>
            <a:pPr marL="0" indent="0">
              <a:buNone/>
            </a:pPr>
            <a:r>
              <a:rPr lang="tr-TR" sz="2800" dirty="0"/>
              <a:t>Aileler, çocuklarına okulunu ve öğretmenini tanıtmalı, öğretmenine güven duymasını sağlayıp her türlü gereksiniminde öğretmeninden yardım isteyebileceğini anlatmalıdır. </a:t>
            </a:r>
            <a:r>
              <a:rPr lang="tr-TR" sz="2800" dirty="0" smtClean="0"/>
              <a:t>Güven verilmelidir.</a:t>
            </a:r>
          </a:p>
          <a:p>
            <a:pPr marL="0" indent="0">
              <a:buNone/>
            </a:pPr>
            <a:r>
              <a:rPr lang="tr-TR" sz="2800" dirty="0" smtClean="0"/>
              <a:t>Aileler öğretmenle işbirliği içinde sağlıklı bir iletişim kurmalıdır. </a:t>
            </a:r>
            <a:endParaRPr lang="tr-TR" sz="28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32656"/>
            <a:ext cx="3600400" cy="25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3464" y="3067808"/>
            <a:ext cx="324036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8432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894</Words>
  <Application>Microsoft Office PowerPoint</Application>
  <PresentationFormat>Ekran Gösterisi (4:3)</PresentationFormat>
  <Paragraphs>46</Paragraphs>
  <Slides>27</Slides>
  <Notes>0</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Ofis Teması</vt:lpstr>
      <vt:lpstr>OKULA UYUM </vt:lpstr>
      <vt:lpstr>PowerPoint Sunusu</vt:lpstr>
      <vt:lpstr>PowerPoint Sunusu</vt:lpstr>
      <vt:lpstr>PowerPoint Sunusu</vt:lpstr>
      <vt:lpstr>PowerPoint Sunusu</vt:lpstr>
      <vt:lpstr>PowerPoint Sunusu</vt:lpstr>
      <vt:lpstr>Veliler Ne Yapılmalı?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KİTAP ÖNERİSİ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OKULA UYUM </dc:title>
  <dc:creator>DEMETERGÜN</dc:creator>
  <cp:lastModifiedBy>Hp</cp:lastModifiedBy>
  <cp:revision>24</cp:revision>
  <dcterms:created xsi:type="dcterms:W3CDTF">2022-10-04T05:56:52Z</dcterms:created>
  <dcterms:modified xsi:type="dcterms:W3CDTF">2022-10-07T13:41:50Z</dcterms:modified>
</cp:coreProperties>
</file>